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6858000" type="screen4x3"/>
  <p:notesSz cx="6858000" cy="9144000"/>
  <p:embeddedFontLst>
    <p:embeddedFont>
      <p:font typeface="Century Gothic" pitchFamily="34" charset="0"/>
      <p:regular r:id="rId58"/>
      <p:bold r:id="rId59"/>
      <p:italic r:id="rId60"/>
      <p:boldItalic r:id="rId61"/>
    </p:embeddedFont>
    <p:embeddedFont>
      <p:font typeface="Calibri" pitchFamily="34" charset="0"/>
      <p:regular r:id="rId62"/>
      <p:bold r:id="rId63"/>
      <p:italic r:id="rId64"/>
      <p:boldItalic r:id="rId65"/>
    </p:embeddedFont>
    <p:embeddedFont>
      <p:font typeface="Corbel"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jfXNQhpNPKB7Kg2D7pBuffkruB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6945" autoAdjust="0"/>
  </p:normalViewPr>
  <p:slideViewPr>
    <p:cSldViewPr snapToGrid="0">
      <p:cViewPr>
        <p:scale>
          <a:sx n="68" d="100"/>
          <a:sy n="68" d="100"/>
        </p:scale>
        <p:origin x="-1144"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89261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6" name="Google Shape;11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8" name="Google Shape;17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4" name="Google Shape;18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0" name="Google Shape;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Organizations can be viewed according to how they function: (Diagram with five functions shown on next slide)</a:t>
            </a:r>
            <a:endParaRPr/>
          </a:p>
          <a:p>
            <a:pPr marL="0" lvl="0" indent="0" algn="l" rtl="0">
              <a:lnSpc>
                <a:spcPct val="100000"/>
              </a:lnSpc>
              <a:spcBef>
                <a:spcPts val="0"/>
              </a:spcBef>
              <a:spcAft>
                <a:spcPts val="0"/>
              </a:spcAft>
              <a:buClr>
                <a:schemeClr val="dk1"/>
              </a:buClr>
              <a:buSzPts val="1200"/>
              <a:buFont typeface="Calibri"/>
              <a:buChar char="•"/>
            </a:pPr>
            <a:r>
              <a:rPr lang="en-US"/>
              <a:t>Management has three levels : top, middle and supervisors</a:t>
            </a:r>
            <a:endParaRPr/>
          </a:p>
          <a:p>
            <a:pPr marL="457200" lvl="1" indent="-76200" algn="l" rtl="0">
              <a:lnSpc>
                <a:spcPct val="100000"/>
              </a:lnSpc>
              <a:spcBef>
                <a:spcPts val="0"/>
              </a:spcBef>
              <a:spcAft>
                <a:spcPts val="0"/>
              </a:spcAft>
              <a:buClr>
                <a:schemeClr val="dk1"/>
              </a:buClr>
              <a:buSzPts val="1200"/>
              <a:buFont typeface="Calibri"/>
              <a:buChar char="•"/>
            </a:pPr>
            <a:r>
              <a:rPr lang="en-US"/>
              <a:t>Information flows up, down, and across </a:t>
            </a:r>
            <a:endParaRPr/>
          </a:p>
          <a:p>
            <a:pPr marL="457200" lvl="1"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Char char="•"/>
            </a:pPr>
            <a:r>
              <a:rPr lang="en-US"/>
              <a:t>A good exercise is to use an order entry company as an example.  Have the students trace how a transaction starts with a telephone or computer order for goods. </a:t>
            </a:r>
            <a:endParaRPr/>
          </a:p>
          <a:p>
            <a:pPr marL="0" lvl="0" indent="0" algn="l" rtl="0">
              <a:lnSpc>
                <a:spcPct val="100000"/>
              </a:lnSpc>
              <a:spcBef>
                <a:spcPts val="0"/>
              </a:spcBef>
              <a:spcAft>
                <a:spcPts val="0"/>
              </a:spcAft>
              <a:buSzPts val="1400"/>
              <a:buNone/>
            </a:pPr>
            <a:endParaRPr/>
          </a:p>
        </p:txBody>
      </p:sp>
      <p:sp>
        <p:nvSpPr>
          <p:cNvPr id="191" name="Google Shape;19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8" name="Google Shape;1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Accounting – records all financial activity from billing customers to paying employees</a:t>
            </a:r>
            <a:endParaRPr dirty="0"/>
          </a:p>
          <a:p>
            <a:pPr marL="0" lvl="0" indent="0" algn="l" rtl="0">
              <a:lnSpc>
                <a:spcPct val="100000"/>
              </a:lnSpc>
              <a:spcBef>
                <a:spcPts val="0"/>
              </a:spcBef>
              <a:spcAft>
                <a:spcPts val="0"/>
              </a:spcAft>
              <a:buClr>
                <a:schemeClr val="dk1"/>
              </a:buClr>
              <a:buSzPts val="1200"/>
              <a:buFont typeface="Calibri"/>
              <a:buChar char="•"/>
            </a:pPr>
            <a:r>
              <a:rPr lang="en-US" dirty="0"/>
              <a:t>Marketing – plans, prices, promotes, sells, and distributes the organization’s goods and services</a:t>
            </a:r>
            <a:endParaRPr dirty="0"/>
          </a:p>
          <a:p>
            <a:pPr marL="0" lvl="0" indent="0" algn="l" rtl="0">
              <a:lnSpc>
                <a:spcPct val="100000"/>
              </a:lnSpc>
              <a:spcBef>
                <a:spcPts val="0"/>
              </a:spcBef>
              <a:spcAft>
                <a:spcPts val="0"/>
              </a:spcAft>
              <a:buClr>
                <a:schemeClr val="dk1"/>
              </a:buClr>
              <a:buSzPts val="1200"/>
              <a:buFont typeface="Calibri"/>
              <a:buChar char="•"/>
            </a:pPr>
            <a:r>
              <a:rPr lang="en-US" dirty="0"/>
              <a:t>Human resources – focuses on people—hiring, training, promoting, and other human-centered activities</a:t>
            </a:r>
            <a:endParaRPr dirty="0"/>
          </a:p>
          <a:p>
            <a:pPr marL="0" lvl="0" indent="0" algn="l" rtl="0">
              <a:lnSpc>
                <a:spcPct val="100000"/>
              </a:lnSpc>
              <a:spcBef>
                <a:spcPts val="0"/>
              </a:spcBef>
              <a:spcAft>
                <a:spcPts val="0"/>
              </a:spcAft>
              <a:buClr>
                <a:schemeClr val="dk1"/>
              </a:buClr>
              <a:buSzPts val="1200"/>
              <a:buFont typeface="Calibri"/>
              <a:buChar char="•"/>
            </a:pPr>
            <a:r>
              <a:rPr lang="en-US" dirty="0"/>
              <a:t>Production – actually creates finished goods and services using raw materials and personnel</a:t>
            </a:r>
            <a:endParaRPr dirty="0"/>
          </a:p>
          <a:p>
            <a:pPr marL="0" lvl="0" indent="0" algn="l" rtl="0">
              <a:lnSpc>
                <a:spcPct val="100000"/>
              </a:lnSpc>
              <a:spcBef>
                <a:spcPts val="0"/>
              </a:spcBef>
              <a:spcAft>
                <a:spcPts val="0"/>
              </a:spcAft>
              <a:buClr>
                <a:schemeClr val="dk1"/>
              </a:buClr>
              <a:buSzPts val="1200"/>
              <a:buFont typeface="Calibri"/>
              <a:buChar char="•"/>
            </a:pPr>
            <a:r>
              <a:rPr lang="en-US" dirty="0"/>
              <a:t>Research – identifies, investigates, and develops new products and services</a:t>
            </a:r>
            <a:endParaRPr dirty="0"/>
          </a:p>
        </p:txBody>
      </p:sp>
      <p:sp>
        <p:nvSpPr>
          <p:cNvPr id="199" name="Google Shape;19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8" name="Google Shape;2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Supervisors (Key Term):  Responsible for operational matters; control matters; detailed, day-to-day information</a:t>
            </a:r>
            <a:endParaRPr/>
          </a:p>
          <a:p>
            <a:pPr marL="0" lvl="0" indent="0" algn="l" rtl="0">
              <a:lnSpc>
                <a:spcPct val="100000"/>
              </a:lnSpc>
              <a:spcBef>
                <a:spcPts val="60"/>
              </a:spcBef>
              <a:spcAft>
                <a:spcPts val="0"/>
              </a:spcAft>
              <a:buClr>
                <a:schemeClr val="dk1"/>
              </a:buClr>
              <a:buSzPts val="1200"/>
              <a:buFont typeface="Calibri"/>
              <a:buChar char="•"/>
            </a:pPr>
            <a:r>
              <a:rPr lang="en-US"/>
              <a:t>Middle managers:  Responsible for tactical planning or control planning and decision making; need summarized weekly or monthly information; responsible for long term goal implementation</a:t>
            </a:r>
            <a:endParaRPr/>
          </a:p>
          <a:p>
            <a:pPr marL="0" lvl="0" indent="0" algn="l" rtl="0">
              <a:lnSpc>
                <a:spcPct val="100000"/>
              </a:lnSpc>
              <a:spcBef>
                <a:spcPts val="60"/>
              </a:spcBef>
              <a:spcAft>
                <a:spcPts val="0"/>
              </a:spcAft>
              <a:buClr>
                <a:schemeClr val="dk1"/>
              </a:buClr>
              <a:buSzPts val="1200"/>
              <a:buFont typeface="Calibri"/>
              <a:buChar char="•"/>
            </a:pPr>
            <a:r>
              <a:rPr lang="en-US"/>
              <a:t>Top managers:  Involved with long-range planning; responsible for strategic planning; need highly summarized information; also need information from outside sources </a:t>
            </a:r>
            <a:endParaRPr/>
          </a:p>
          <a:p>
            <a:pPr marL="0" lvl="0" indent="0" algn="l" rtl="0">
              <a:lnSpc>
                <a:spcPct val="100000"/>
              </a:lnSpc>
              <a:spcBef>
                <a:spcPts val="0"/>
              </a:spcBef>
              <a:spcAft>
                <a:spcPts val="0"/>
              </a:spcAft>
              <a:buSzPts val="1400"/>
              <a:buNone/>
            </a:pPr>
            <a:endParaRPr/>
          </a:p>
        </p:txBody>
      </p:sp>
      <p:sp>
        <p:nvSpPr>
          <p:cNvPr id="209" name="Google Shape;20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8" name="Google Shape;21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Most organizations have three levels of management; may see some overlap between supervisor and middle management</a:t>
            </a:r>
            <a:endParaRPr/>
          </a:p>
          <a:p>
            <a:pPr marL="0" lvl="0" indent="0" algn="l" rtl="0">
              <a:lnSpc>
                <a:spcPct val="100000"/>
              </a:lnSpc>
              <a:spcBef>
                <a:spcPts val="0"/>
              </a:spcBef>
              <a:spcAft>
                <a:spcPts val="0"/>
              </a:spcAft>
              <a:buClr>
                <a:schemeClr val="dk1"/>
              </a:buClr>
              <a:buSzPts val="1200"/>
              <a:buFont typeface="Calibri"/>
              <a:buChar char="•"/>
            </a:pPr>
            <a:r>
              <a:rPr lang="en-US"/>
              <a:t>Top management almost always requires information from the “below” and from all departments; therefore, information is vertical; they also need information outside the organization from external sources</a:t>
            </a:r>
            <a:endParaRPr/>
          </a:p>
          <a:p>
            <a:pPr marL="0" lvl="0" indent="0" algn="l" rtl="0">
              <a:lnSpc>
                <a:spcPct val="100000"/>
              </a:lnSpc>
              <a:spcBef>
                <a:spcPts val="0"/>
              </a:spcBef>
              <a:spcAft>
                <a:spcPts val="0"/>
              </a:spcAft>
              <a:buClr>
                <a:schemeClr val="dk1"/>
              </a:buClr>
              <a:buSzPts val="1200"/>
              <a:buFont typeface="Calibri"/>
              <a:buChar char="•"/>
            </a:pPr>
            <a:r>
              <a:rPr lang="en-US"/>
              <a:t>Middle Management – the information flow is both vertical and horizontal across functional lines</a:t>
            </a:r>
            <a:endParaRPr/>
          </a:p>
          <a:p>
            <a:pPr marL="0" lvl="0" indent="0" algn="l" rtl="0">
              <a:lnSpc>
                <a:spcPct val="100000"/>
              </a:lnSpc>
              <a:spcBef>
                <a:spcPts val="0"/>
              </a:spcBef>
              <a:spcAft>
                <a:spcPts val="0"/>
              </a:spcAft>
              <a:buClr>
                <a:schemeClr val="dk1"/>
              </a:buClr>
              <a:buSzPts val="1200"/>
              <a:buFont typeface="Calibri"/>
              <a:buChar char="•"/>
            </a:pPr>
            <a:r>
              <a:rPr lang="en-US"/>
              <a:t>Supervisors – supervisors communicate mainly with their middle management and the workers they supervise underneath their level of management</a:t>
            </a:r>
            <a:endParaRPr/>
          </a:p>
          <a:p>
            <a:pPr marL="0" lvl="0" indent="0" algn="l" rtl="0">
              <a:lnSpc>
                <a:spcPct val="100000"/>
              </a:lnSpc>
              <a:spcBef>
                <a:spcPts val="0"/>
              </a:spcBef>
              <a:spcAft>
                <a:spcPts val="0"/>
              </a:spcAft>
              <a:buSzPts val="1400"/>
              <a:buNone/>
            </a:pPr>
            <a:endParaRPr/>
          </a:p>
        </p:txBody>
      </p:sp>
      <p:sp>
        <p:nvSpPr>
          <p:cNvPr id="219" name="Google Shape;21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6" name="Google Shape;2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 example of an information flow pattern within an organization</a:t>
            </a:r>
            <a:endParaRPr dirty="0"/>
          </a:p>
          <a:p>
            <a:pPr marL="0" lvl="0" indent="0" algn="l" rtl="0">
              <a:lnSpc>
                <a:spcPct val="100000"/>
              </a:lnSpc>
              <a:spcBef>
                <a:spcPts val="0"/>
              </a:spcBef>
              <a:spcAft>
                <a:spcPts val="0"/>
              </a:spcAft>
              <a:buSzPts val="1400"/>
              <a:buNone/>
            </a:pPr>
            <a:endParaRPr dirty="0"/>
          </a:p>
        </p:txBody>
      </p:sp>
      <p:sp>
        <p:nvSpPr>
          <p:cNvPr id="227" name="Google Shape;227;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Almost all organizations have computer-based information systems</a:t>
            </a:r>
            <a:endParaRPr/>
          </a:p>
          <a:p>
            <a:pPr marL="0" lvl="0" indent="0" algn="l" rtl="0">
              <a:lnSpc>
                <a:spcPct val="100000"/>
              </a:lnSpc>
              <a:spcBef>
                <a:spcPts val="60"/>
              </a:spcBef>
              <a:spcAft>
                <a:spcPts val="0"/>
              </a:spcAft>
              <a:buClr>
                <a:schemeClr val="dk1"/>
              </a:buClr>
              <a:buSzPts val="1200"/>
              <a:buFont typeface="Calibri"/>
              <a:buChar char="•"/>
            </a:pPr>
            <a:r>
              <a:rPr lang="en-US"/>
              <a:t>Four types of computer-based information systems that help track and keep information flowing in the amount and direction organization needs to stay on track:</a:t>
            </a:r>
            <a:endParaRPr/>
          </a:p>
          <a:p>
            <a:pPr marL="457200" lvl="1" indent="-76200" algn="l" rtl="0">
              <a:lnSpc>
                <a:spcPct val="100000"/>
              </a:lnSpc>
              <a:spcBef>
                <a:spcPts val="60"/>
              </a:spcBef>
              <a:spcAft>
                <a:spcPts val="0"/>
              </a:spcAft>
              <a:buClr>
                <a:schemeClr val="dk1"/>
              </a:buClr>
              <a:buSzPts val="1200"/>
              <a:buFont typeface="Calibri"/>
              <a:buChar char="•"/>
            </a:pPr>
            <a:r>
              <a:rPr lang="en-US"/>
              <a:t>TPS –Transaction processing system; records day-to-day transactions; foundation for other information systems</a:t>
            </a:r>
            <a:endParaRPr/>
          </a:p>
          <a:p>
            <a:pPr marL="457200" lvl="1" indent="-76200" algn="l" rtl="0">
              <a:lnSpc>
                <a:spcPct val="100000"/>
              </a:lnSpc>
              <a:spcBef>
                <a:spcPts val="60"/>
              </a:spcBef>
              <a:spcAft>
                <a:spcPts val="0"/>
              </a:spcAft>
              <a:buClr>
                <a:schemeClr val="dk1"/>
              </a:buClr>
              <a:buSzPts val="1200"/>
              <a:buFont typeface="Calibri"/>
              <a:buChar char="•"/>
            </a:pPr>
            <a:r>
              <a:rPr lang="en-US"/>
              <a:t>MIS – Management information system; summary of detail from TPS; produces standard reports for management</a:t>
            </a:r>
            <a:endParaRPr/>
          </a:p>
          <a:p>
            <a:pPr marL="457200" lvl="1" indent="-76200" algn="l" rtl="0">
              <a:lnSpc>
                <a:spcPct val="100000"/>
              </a:lnSpc>
              <a:spcBef>
                <a:spcPts val="60"/>
              </a:spcBef>
              <a:spcAft>
                <a:spcPts val="0"/>
              </a:spcAft>
              <a:buClr>
                <a:schemeClr val="dk1"/>
              </a:buClr>
              <a:buSzPts val="1200"/>
              <a:buFont typeface="Calibri"/>
              <a:buChar char="•"/>
            </a:pPr>
            <a:r>
              <a:rPr lang="en-US"/>
              <a:t>DSS – Decision support system; data source:  flexible analytical tool; assists managers with solutions for a wide range of problems; uses the TPS</a:t>
            </a:r>
            <a:endParaRPr/>
          </a:p>
          <a:p>
            <a:pPr marL="457200" lvl="1" indent="-76200" algn="l" rtl="0">
              <a:lnSpc>
                <a:spcPct val="100000"/>
              </a:lnSpc>
              <a:spcBef>
                <a:spcPts val="60"/>
              </a:spcBef>
              <a:spcAft>
                <a:spcPts val="0"/>
              </a:spcAft>
              <a:buClr>
                <a:schemeClr val="dk1"/>
              </a:buClr>
              <a:buSzPts val="1200"/>
              <a:buFont typeface="Calibri"/>
              <a:buChar char="•"/>
            </a:pPr>
            <a:r>
              <a:rPr lang="en-US"/>
              <a:t>ESS – Executive support system is also referred to as the Executive information system (EIS) (Key Term) ; highly summarized information presentations; gives senior management a broad company view, assists with strategic planning; sourced internally from TPS and MIS, and from external sources</a:t>
            </a:r>
            <a:endParaRPr/>
          </a:p>
          <a:p>
            <a:pPr marL="0" lvl="0" indent="0" algn="l" rtl="0">
              <a:lnSpc>
                <a:spcPct val="100000"/>
              </a:lnSpc>
              <a:spcBef>
                <a:spcPts val="6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236" name="Google Shape;23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4" name="Google Shape;24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2" name="Google Shape;12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2" name="Google Shape;25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Records routine, day-to-day operations in a database</a:t>
            </a:r>
            <a:endParaRPr/>
          </a:p>
          <a:p>
            <a:pPr marL="0" lvl="0" indent="0" algn="l" rtl="0">
              <a:lnSpc>
                <a:spcPct val="100000"/>
              </a:lnSpc>
              <a:spcBef>
                <a:spcPts val="0"/>
              </a:spcBef>
              <a:spcAft>
                <a:spcPts val="0"/>
              </a:spcAft>
              <a:buClr>
                <a:schemeClr val="dk1"/>
              </a:buClr>
              <a:buSzPts val="1200"/>
              <a:buFont typeface="Calibri"/>
              <a:buChar char="•"/>
            </a:pPr>
            <a:r>
              <a:rPr lang="en-US"/>
              <a:t>Foundation for other information systems within organization</a:t>
            </a:r>
            <a:endParaRPr/>
          </a:p>
          <a:p>
            <a:pPr marL="0" lvl="0" indent="0" algn="l" rtl="0">
              <a:lnSpc>
                <a:spcPct val="100000"/>
              </a:lnSpc>
              <a:spcBef>
                <a:spcPts val="0"/>
              </a:spcBef>
              <a:spcAft>
                <a:spcPts val="0"/>
              </a:spcAft>
              <a:buClr>
                <a:schemeClr val="dk1"/>
              </a:buClr>
              <a:buSzPts val="1200"/>
              <a:buFont typeface="Calibri"/>
              <a:buChar char="•"/>
            </a:pPr>
            <a:r>
              <a:rPr lang="en-US"/>
              <a:t>Associated with sales, order processing, inventory (Key Term), purchasing (Key Term), accounts payable (Key Term), accounts receivable (Key Term), payroll (Key Term) – other accounting functions.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53" name="Google Shape;253;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9" name="Google Shape;25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5" name="Google Shape;26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69850" algn="l" rtl="0">
              <a:lnSpc>
                <a:spcPct val="100000"/>
              </a:lnSpc>
              <a:spcBef>
                <a:spcPts val="0"/>
              </a:spcBef>
              <a:spcAft>
                <a:spcPts val="0"/>
              </a:spcAft>
              <a:buClr>
                <a:schemeClr val="dk1"/>
              </a:buClr>
              <a:buSzPts val="1100"/>
              <a:buFont typeface="Calibri"/>
              <a:buChar char="•"/>
            </a:pPr>
            <a:r>
              <a:rPr lang="en-US" sz="1100"/>
              <a:t>A transaction processing system helps an organization to keep track of routine operations </a:t>
            </a:r>
            <a:endParaRPr/>
          </a:p>
          <a:p>
            <a:pPr marL="457200" lvl="1" indent="-69850" algn="l" rtl="0">
              <a:lnSpc>
                <a:spcPct val="100000"/>
              </a:lnSpc>
              <a:spcBef>
                <a:spcPts val="0"/>
              </a:spcBef>
              <a:spcAft>
                <a:spcPts val="0"/>
              </a:spcAft>
              <a:buClr>
                <a:schemeClr val="dk1"/>
              </a:buClr>
              <a:buSzPts val="1100"/>
              <a:buFont typeface="Calibri"/>
              <a:buChar char="•"/>
            </a:pPr>
            <a:r>
              <a:rPr lang="en-US" sz="1100"/>
              <a:t>Records information in a database to provide users access to the information via queries and/or reports</a:t>
            </a:r>
            <a:endParaRPr/>
          </a:p>
          <a:p>
            <a:pPr marL="0" lvl="0" indent="-69850" algn="l" rtl="0">
              <a:lnSpc>
                <a:spcPct val="100000"/>
              </a:lnSpc>
              <a:spcBef>
                <a:spcPts val="0"/>
              </a:spcBef>
              <a:spcAft>
                <a:spcPts val="0"/>
              </a:spcAft>
              <a:buClr>
                <a:schemeClr val="dk1"/>
              </a:buClr>
              <a:buSzPts val="1100"/>
              <a:buFont typeface="Calibri"/>
              <a:buChar char="•"/>
            </a:pPr>
            <a:r>
              <a:rPr lang="en-US" sz="1100"/>
              <a:t>The accounting area is one of the most essential areas in an organization with six major activities:</a:t>
            </a:r>
            <a:endParaRPr/>
          </a:p>
          <a:p>
            <a:pPr marL="457200" lvl="1" indent="-69850" algn="l" rtl="0">
              <a:lnSpc>
                <a:spcPct val="100000"/>
              </a:lnSpc>
              <a:spcBef>
                <a:spcPts val="0"/>
              </a:spcBef>
              <a:spcAft>
                <a:spcPts val="0"/>
              </a:spcAft>
              <a:buClr>
                <a:schemeClr val="dk1"/>
              </a:buClr>
              <a:buSzPts val="1100"/>
              <a:buFont typeface="Calibri"/>
              <a:buChar char="•"/>
            </a:pPr>
            <a:r>
              <a:rPr lang="en-US" sz="1100"/>
              <a:t>Sales order processing – records customer requests—this usually starts the flow of information </a:t>
            </a:r>
            <a:endParaRPr/>
          </a:p>
          <a:p>
            <a:pPr marL="457200" lvl="1" indent="-69850" algn="l" rtl="0">
              <a:lnSpc>
                <a:spcPct val="100000"/>
              </a:lnSpc>
              <a:spcBef>
                <a:spcPts val="0"/>
              </a:spcBef>
              <a:spcAft>
                <a:spcPts val="0"/>
              </a:spcAft>
              <a:buClr>
                <a:schemeClr val="dk1"/>
              </a:buClr>
              <a:buSzPts val="1100"/>
              <a:buFont typeface="Calibri"/>
              <a:buChar char="•"/>
            </a:pPr>
            <a:r>
              <a:rPr lang="en-US" sz="1100"/>
              <a:t>Accounts receivables – records money received from or owed by customers</a:t>
            </a:r>
            <a:endParaRPr/>
          </a:p>
          <a:p>
            <a:pPr marL="457200" lvl="1" indent="-69850" algn="l" rtl="0">
              <a:lnSpc>
                <a:spcPct val="100000"/>
              </a:lnSpc>
              <a:spcBef>
                <a:spcPts val="0"/>
              </a:spcBef>
              <a:spcAft>
                <a:spcPts val="0"/>
              </a:spcAft>
              <a:buClr>
                <a:schemeClr val="dk1"/>
              </a:buClr>
              <a:buSzPts val="1100"/>
              <a:buFont typeface="Calibri"/>
              <a:buChar char="•"/>
            </a:pPr>
            <a:r>
              <a:rPr lang="en-US" sz="1100"/>
              <a:t>Inventory – parts and finished goods that the company has in stock </a:t>
            </a:r>
            <a:endParaRPr/>
          </a:p>
          <a:p>
            <a:pPr marL="914400" lvl="2" indent="-69850" algn="l" rtl="0">
              <a:lnSpc>
                <a:spcPct val="100000"/>
              </a:lnSpc>
              <a:spcBef>
                <a:spcPts val="0"/>
              </a:spcBef>
              <a:spcAft>
                <a:spcPts val="0"/>
              </a:spcAft>
              <a:buClr>
                <a:schemeClr val="dk1"/>
              </a:buClr>
              <a:buSzPts val="1100"/>
              <a:buFont typeface="Calibri"/>
              <a:buChar char="•"/>
            </a:pPr>
            <a:r>
              <a:rPr lang="en-US" sz="1100"/>
              <a:t>Inventory control system (Key Term) – Keeps record of each kind of part or finished good in the warehouse</a:t>
            </a:r>
            <a:endParaRPr/>
          </a:p>
          <a:p>
            <a:pPr marL="914400" lvl="2" indent="-69850" algn="l" rtl="0">
              <a:lnSpc>
                <a:spcPct val="100000"/>
              </a:lnSpc>
              <a:spcBef>
                <a:spcPts val="0"/>
              </a:spcBef>
              <a:spcAft>
                <a:spcPts val="0"/>
              </a:spcAft>
              <a:buClr>
                <a:schemeClr val="dk1"/>
              </a:buClr>
              <a:buSzPts val="1100"/>
              <a:buFont typeface="Calibri"/>
              <a:buChar char="•"/>
            </a:pPr>
            <a:r>
              <a:rPr lang="en-US" sz="1100"/>
              <a:t>Purchasing is the buying of materials and services</a:t>
            </a:r>
            <a:endParaRPr/>
          </a:p>
          <a:p>
            <a:pPr marL="1371600" lvl="3" indent="-69850" algn="l" rtl="0">
              <a:lnSpc>
                <a:spcPct val="100000"/>
              </a:lnSpc>
              <a:spcBef>
                <a:spcPts val="0"/>
              </a:spcBef>
              <a:spcAft>
                <a:spcPts val="0"/>
              </a:spcAft>
              <a:buClr>
                <a:schemeClr val="dk1"/>
              </a:buClr>
              <a:buSzPts val="1100"/>
              <a:buFont typeface="Calibri"/>
              <a:buChar char="•"/>
            </a:pPr>
            <a:r>
              <a:rPr lang="en-US" sz="1100"/>
              <a:t>Purchase order (Key Term) is a form used </a:t>
            </a:r>
            <a:endParaRPr/>
          </a:p>
          <a:p>
            <a:pPr marL="457200" lvl="1" indent="-69850" algn="l" rtl="0">
              <a:lnSpc>
                <a:spcPct val="100000"/>
              </a:lnSpc>
              <a:spcBef>
                <a:spcPts val="0"/>
              </a:spcBef>
              <a:spcAft>
                <a:spcPts val="0"/>
              </a:spcAft>
              <a:buClr>
                <a:schemeClr val="dk1"/>
              </a:buClr>
              <a:buSzPts val="1100"/>
              <a:buFont typeface="Calibri"/>
              <a:buChar char="•"/>
            </a:pPr>
            <a:r>
              <a:rPr lang="en-US" sz="1100"/>
              <a:t>Accounts payables refers to money the company owes its suppliers for materials and services it has received </a:t>
            </a:r>
            <a:endParaRPr/>
          </a:p>
          <a:p>
            <a:pPr marL="457200" lvl="1" indent="-69850" algn="l" rtl="0">
              <a:lnSpc>
                <a:spcPct val="100000"/>
              </a:lnSpc>
              <a:spcBef>
                <a:spcPts val="0"/>
              </a:spcBef>
              <a:spcAft>
                <a:spcPts val="0"/>
              </a:spcAft>
              <a:buClr>
                <a:schemeClr val="dk1"/>
              </a:buClr>
              <a:buSzPts val="1100"/>
              <a:buFont typeface="Calibri"/>
              <a:buChar char="•"/>
            </a:pPr>
            <a:r>
              <a:rPr lang="en-US" sz="1100"/>
              <a:t>Payroll – concerned with calculating employee paychecks </a:t>
            </a:r>
            <a:endParaRPr/>
          </a:p>
          <a:p>
            <a:pPr marL="457200" lvl="1" indent="-69850" algn="l" rtl="0">
              <a:lnSpc>
                <a:spcPct val="100000"/>
              </a:lnSpc>
              <a:spcBef>
                <a:spcPts val="0"/>
              </a:spcBef>
              <a:spcAft>
                <a:spcPts val="0"/>
              </a:spcAft>
              <a:buClr>
                <a:schemeClr val="dk1"/>
              </a:buClr>
              <a:buSzPts val="1100"/>
              <a:buFont typeface="Calibri"/>
              <a:buChar char="•"/>
            </a:pPr>
            <a:r>
              <a:rPr lang="en-US" sz="1100"/>
              <a:t>General ledger – keeps track of all summaries of all the foregoing transactions and produces…</a:t>
            </a:r>
            <a:endParaRPr/>
          </a:p>
          <a:p>
            <a:pPr marL="914400" lvl="2" indent="-69850" algn="l" rtl="0">
              <a:lnSpc>
                <a:spcPct val="100000"/>
              </a:lnSpc>
              <a:spcBef>
                <a:spcPts val="0"/>
              </a:spcBef>
              <a:spcAft>
                <a:spcPts val="0"/>
              </a:spcAft>
              <a:buClr>
                <a:schemeClr val="dk1"/>
              </a:buClr>
              <a:buSzPts val="1100"/>
              <a:buFont typeface="Calibri"/>
              <a:buChar char="•"/>
            </a:pPr>
            <a:r>
              <a:rPr lang="en-US" sz="1100"/>
              <a:t>Income Statements (Key Term) – show a company’s financial performance</a:t>
            </a:r>
            <a:endParaRPr/>
          </a:p>
          <a:p>
            <a:pPr marL="914400" lvl="2" indent="-69850" algn="l" rtl="0">
              <a:lnSpc>
                <a:spcPct val="100000"/>
              </a:lnSpc>
              <a:spcBef>
                <a:spcPts val="0"/>
              </a:spcBef>
              <a:spcAft>
                <a:spcPts val="0"/>
              </a:spcAft>
              <a:buClr>
                <a:schemeClr val="dk1"/>
              </a:buClr>
              <a:buSzPts val="1100"/>
              <a:buFont typeface="Calibri"/>
              <a:buChar char="•"/>
            </a:pPr>
            <a:r>
              <a:rPr lang="en-US" sz="1100"/>
              <a:t>Balance sheets (Key Term) – list the overall financial condition of an organization</a:t>
            </a:r>
            <a:endParaRPr/>
          </a:p>
          <a:p>
            <a:pPr marL="457200" lvl="1" indent="-69850" algn="l" rtl="0">
              <a:lnSpc>
                <a:spcPct val="100000"/>
              </a:lnSpc>
              <a:spcBef>
                <a:spcPts val="0"/>
              </a:spcBef>
              <a:spcAft>
                <a:spcPts val="0"/>
              </a:spcAft>
              <a:buClr>
                <a:schemeClr val="dk1"/>
              </a:buClr>
              <a:buSzPts val="1100"/>
              <a:buFont typeface="Calibri"/>
              <a:buChar char="•"/>
            </a:pPr>
            <a:r>
              <a:rPr lang="en-US" sz="1100"/>
              <a:t>Other TPS that you might use: ATMs and online student registration systems</a:t>
            </a:r>
            <a:endParaRPr/>
          </a:p>
          <a:p>
            <a:pPr marL="0" lvl="0" indent="0" algn="l" rtl="0">
              <a:lnSpc>
                <a:spcPct val="100000"/>
              </a:lnSpc>
              <a:spcBef>
                <a:spcPts val="0"/>
              </a:spcBef>
              <a:spcAft>
                <a:spcPts val="0"/>
              </a:spcAft>
              <a:buSzPts val="1400"/>
              <a:buNone/>
            </a:pPr>
            <a:endParaRPr/>
          </a:p>
        </p:txBody>
      </p:sp>
      <p:sp>
        <p:nvSpPr>
          <p:cNvPr id="266" name="Google Shape;26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5" name="Google Shape;2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MIS </a:t>
            </a:r>
            <a:r>
              <a:rPr lang="en-US" i="1"/>
              <a:t>use</a:t>
            </a:r>
            <a:r>
              <a:rPr lang="en-US"/>
              <a:t> databases; DBMS required to integrate the databases of the different departments</a:t>
            </a:r>
            <a:endParaRPr/>
          </a:p>
          <a:p>
            <a:pPr marL="0" lvl="0" indent="0" algn="l" rtl="0">
              <a:lnSpc>
                <a:spcPct val="100000"/>
              </a:lnSpc>
              <a:spcBef>
                <a:spcPts val="0"/>
              </a:spcBef>
              <a:spcAft>
                <a:spcPts val="0"/>
              </a:spcAft>
              <a:buClr>
                <a:schemeClr val="dk1"/>
              </a:buClr>
              <a:buSzPts val="1200"/>
              <a:buFont typeface="Calibri"/>
              <a:buChar char="•"/>
            </a:pPr>
            <a:r>
              <a:rPr lang="en-US"/>
              <a:t>A computer-based information system that produces standardized reports in summarized, structured form</a:t>
            </a:r>
            <a:endParaRPr/>
          </a:p>
          <a:p>
            <a:pPr marL="457200" lvl="1" indent="-76200" algn="l" rtl="0">
              <a:lnSpc>
                <a:spcPct val="100000"/>
              </a:lnSpc>
              <a:spcBef>
                <a:spcPts val="0"/>
              </a:spcBef>
              <a:spcAft>
                <a:spcPts val="0"/>
              </a:spcAft>
              <a:buClr>
                <a:schemeClr val="dk1"/>
              </a:buClr>
              <a:buSzPts val="1200"/>
              <a:buFont typeface="Calibri"/>
              <a:buChar char="•"/>
            </a:pPr>
            <a:r>
              <a:rPr lang="en-US"/>
              <a:t>Periodic – produced at regular intervals</a:t>
            </a:r>
            <a:endParaRPr/>
          </a:p>
          <a:p>
            <a:pPr marL="457200" lvl="1" indent="-76200" algn="l" rtl="0">
              <a:lnSpc>
                <a:spcPct val="100000"/>
              </a:lnSpc>
              <a:spcBef>
                <a:spcPts val="0"/>
              </a:spcBef>
              <a:spcAft>
                <a:spcPts val="0"/>
              </a:spcAft>
              <a:buClr>
                <a:schemeClr val="dk1"/>
              </a:buClr>
              <a:buSzPts val="1200"/>
              <a:buFont typeface="Calibri"/>
              <a:buChar char="•"/>
            </a:pPr>
            <a:r>
              <a:rPr lang="en-US"/>
              <a:t>Exception – call attention to unusual events</a:t>
            </a:r>
            <a:endParaRPr/>
          </a:p>
          <a:p>
            <a:pPr marL="457200" lvl="1" indent="-76200" algn="l" rtl="0">
              <a:lnSpc>
                <a:spcPct val="100000"/>
              </a:lnSpc>
              <a:spcBef>
                <a:spcPts val="0"/>
              </a:spcBef>
              <a:spcAft>
                <a:spcPts val="0"/>
              </a:spcAft>
              <a:buClr>
                <a:schemeClr val="dk1"/>
              </a:buClr>
              <a:buSzPts val="1200"/>
              <a:buFont typeface="Calibri"/>
              <a:buChar char="•"/>
            </a:pPr>
            <a:r>
              <a:rPr lang="en-US"/>
              <a:t>Demand – opposite of periodic, is produced only upon request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76" name="Google Shape;27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0" name="Google Shape;2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MIS </a:t>
            </a:r>
            <a:r>
              <a:rPr lang="en-US" i="1"/>
              <a:t>use</a:t>
            </a:r>
            <a:r>
              <a:rPr lang="en-US"/>
              <a:t> databases; DBMS required to integrate the databases of the different departments</a:t>
            </a:r>
            <a:endParaRPr/>
          </a:p>
          <a:p>
            <a:pPr marL="0" lvl="0" indent="0" algn="l" rtl="0">
              <a:lnSpc>
                <a:spcPct val="100000"/>
              </a:lnSpc>
              <a:spcBef>
                <a:spcPts val="0"/>
              </a:spcBef>
              <a:spcAft>
                <a:spcPts val="0"/>
              </a:spcAft>
              <a:buClr>
                <a:schemeClr val="dk1"/>
              </a:buClr>
              <a:buSzPts val="1200"/>
              <a:buFont typeface="Calibri"/>
              <a:buChar char="•"/>
            </a:pPr>
            <a:r>
              <a:rPr lang="en-US"/>
              <a:t>A computer-based information system that produces standardized reports in summarized, structured form</a:t>
            </a:r>
            <a:endParaRPr/>
          </a:p>
          <a:p>
            <a:pPr marL="457200" lvl="1" indent="-76200" algn="l" rtl="0">
              <a:lnSpc>
                <a:spcPct val="100000"/>
              </a:lnSpc>
              <a:spcBef>
                <a:spcPts val="0"/>
              </a:spcBef>
              <a:spcAft>
                <a:spcPts val="0"/>
              </a:spcAft>
              <a:buClr>
                <a:schemeClr val="dk1"/>
              </a:buClr>
              <a:buSzPts val="1200"/>
              <a:buFont typeface="Calibri"/>
              <a:buChar char="•"/>
            </a:pPr>
            <a:r>
              <a:rPr lang="en-US"/>
              <a:t>Periodic – produced at regular intervals</a:t>
            </a:r>
            <a:endParaRPr/>
          </a:p>
          <a:p>
            <a:pPr marL="457200" lvl="1" indent="-76200" algn="l" rtl="0">
              <a:lnSpc>
                <a:spcPct val="100000"/>
              </a:lnSpc>
              <a:spcBef>
                <a:spcPts val="0"/>
              </a:spcBef>
              <a:spcAft>
                <a:spcPts val="0"/>
              </a:spcAft>
              <a:buClr>
                <a:schemeClr val="dk1"/>
              </a:buClr>
              <a:buSzPts val="1200"/>
              <a:buFont typeface="Calibri"/>
              <a:buChar char="•"/>
            </a:pPr>
            <a:r>
              <a:rPr lang="en-US"/>
              <a:t>Exception – call attention to unusual events</a:t>
            </a:r>
            <a:endParaRPr/>
          </a:p>
          <a:p>
            <a:pPr marL="457200" lvl="1" indent="-76200" algn="l" rtl="0">
              <a:lnSpc>
                <a:spcPct val="100000"/>
              </a:lnSpc>
              <a:spcBef>
                <a:spcPts val="0"/>
              </a:spcBef>
              <a:spcAft>
                <a:spcPts val="0"/>
              </a:spcAft>
              <a:buClr>
                <a:schemeClr val="dk1"/>
              </a:buClr>
              <a:buSzPts val="1200"/>
              <a:buFont typeface="Calibri"/>
              <a:buChar char="•"/>
            </a:pPr>
            <a:r>
              <a:rPr lang="en-US"/>
              <a:t>Demand – opposite of periodic, is produced only upon request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1" name="Google Shape;29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8" name="Google Shape;29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4" name="Google Shape;3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DSS is quite different from transaction processing system </a:t>
            </a:r>
            <a:endParaRPr/>
          </a:p>
          <a:p>
            <a:pPr marL="457200" lvl="1" indent="-76200" algn="l" rtl="0">
              <a:lnSpc>
                <a:spcPct val="100000"/>
              </a:lnSpc>
              <a:spcBef>
                <a:spcPts val="0"/>
              </a:spcBef>
              <a:spcAft>
                <a:spcPts val="0"/>
              </a:spcAft>
              <a:buClr>
                <a:schemeClr val="dk1"/>
              </a:buClr>
              <a:buSzPts val="1200"/>
              <a:buFont typeface="Calibri"/>
              <a:buChar char="•"/>
            </a:pPr>
            <a:r>
              <a:rPr lang="en-US"/>
              <a:t>Gives a summary of the data </a:t>
            </a:r>
            <a:endParaRPr/>
          </a:p>
          <a:p>
            <a:pPr marL="457200" lvl="1" indent="-76200" algn="l" rtl="0">
              <a:lnSpc>
                <a:spcPct val="100000"/>
              </a:lnSpc>
              <a:spcBef>
                <a:spcPts val="0"/>
              </a:spcBef>
              <a:spcAft>
                <a:spcPts val="0"/>
              </a:spcAft>
              <a:buClr>
                <a:schemeClr val="dk1"/>
              </a:buClr>
              <a:buSzPts val="1200"/>
              <a:buFont typeface="Calibri"/>
              <a:buChar char="•"/>
            </a:pPr>
            <a:r>
              <a:rPr lang="en-US"/>
              <a:t>Helps decision makers analyze unanticipated situations  </a:t>
            </a:r>
            <a:endParaRPr/>
          </a:p>
          <a:p>
            <a:pPr marL="0" lvl="0" indent="0" algn="l" rtl="0">
              <a:lnSpc>
                <a:spcPct val="100000"/>
              </a:lnSpc>
              <a:spcBef>
                <a:spcPts val="0"/>
              </a:spcBef>
              <a:spcAft>
                <a:spcPts val="0"/>
              </a:spcAft>
              <a:buClr>
                <a:schemeClr val="dk1"/>
              </a:buClr>
              <a:buSzPts val="1200"/>
              <a:buFont typeface="Calibri"/>
              <a:buChar char="•"/>
            </a:pPr>
            <a:r>
              <a:rPr lang="en-US"/>
              <a:t>Managers often must contend with unanticipated questions; DSS help provide answers to unexpected, non-recurring problems</a:t>
            </a:r>
            <a:endParaRPr/>
          </a:p>
          <a:p>
            <a:pPr marL="0" lvl="0" indent="0" algn="l" rtl="0">
              <a:lnSpc>
                <a:spcPct val="100000"/>
              </a:lnSpc>
              <a:spcBef>
                <a:spcPts val="0"/>
              </a:spcBef>
              <a:spcAft>
                <a:spcPts val="0"/>
              </a:spcAft>
              <a:buClr>
                <a:schemeClr val="dk1"/>
              </a:buClr>
              <a:buSzPts val="1200"/>
              <a:buFont typeface="Calibri"/>
              <a:buChar char="•"/>
            </a:pPr>
            <a:r>
              <a:rPr lang="en-US"/>
              <a:t>DSS helps user (management or otherwise) make decisions</a:t>
            </a:r>
            <a:endParaRPr/>
          </a:p>
          <a:p>
            <a:pPr marL="0" lvl="0" indent="0" algn="l" rtl="0">
              <a:lnSpc>
                <a:spcPct val="100000"/>
              </a:lnSpc>
              <a:spcBef>
                <a:spcPts val="0"/>
              </a:spcBef>
              <a:spcAft>
                <a:spcPts val="0"/>
              </a:spcAft>
              <a:buClr>
                <a:schemeClr val="dk1"/>
              </a:buClr>
              <a:buSzPts val="1200"/>
              <a:buFont typeface="Calibri"/>
              <a:buChar char="•"/>
            </a:pPr>
            <a:r>
              <a:rPr lang="en-US"/>
              <a:t>For larger problems a group decision support system (GDSS) (Key Term) is used</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305" name="Google Shape;30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DSS consists of four parts</a:t>
            </a:r>
            <a:endParaRPr/>
          </a:p>
          <a:p>
            <a:pPr marL="457200" lvl="1" indent="-76200" algn="l" rtl="0">
              <a:lnSpc>
                <a:spcPct val="100000"/>
              </a:lnSpc>
              <a:spcBef>
                <a:spcPts val="0"/>
              </a:spcBef>
              <a:spcAft>
                <a:spcPts val="0"/>
              </a:spcAft>
              <a:buClr>
                <a:schemeClr val="dk1"/>
              </a:buClr>
              <a:buSzPts val="1200"/>
              <a:buFont typeface="Calibri"/>
              <a:buChar char="•"/>
            </a:pPr>
            <a:r>
              <a:rPr lang="en-US"/>
              <a:t>User – someone who has to make decisions</a:t>
            </a:r>
            <a:endParaRPr/>
          </a:p>
          <a:p>
            <a:pPr marL="457200" lvl="1" indent="-76200" algn="l" rtl="0">
              <a:lnSpc>
                <a:spcPct val="100000"/>
              </a:lnSpc>
              <a:spcBef>
                <a:spcPts val="0"/>
              </a:spcBef>
              <a:spcAft>
                <a:spcPts val="0"/>
              </a:spcAft>
              <a:buClr>
                <a:schemeClr val="dk1"/>
              </a:buClr>
              <a:buSzPts val="1200"/>
              <a:buFont typeface="Calibri"/>
              <a:buChar char="•"/>
            </a:pPr>
            <a:r>
              <a:rPr lang="en-US"/>
              <a:t>System software – essentially the operating system</a:t>
            </a:r>
            <a:endParaRPr/>
          </a:p>
          <a:p>
            <a:pPr marL="457200" lvl="1" indent="-76200" algn="l" rtl="0">
              <a:lnSpc>
                <a:spcPct val="100000"/>
              </a:lnSpc>
              <a:spcBef>
                <a:spcPts val="0"/>
              </a:spcBef>
              <a:spcAft>
                <a:spcPts val="0"/>
              </a:spcAft>
              <a:buClr>
                <a:schemeClr val="dk1"/>
              </a:buClr>
              <a:buSzPts val="1200"/>
              <a:buFont typeface="Calibri"/>
              <a:buChar char="•"/>
            </a:pPr>
            <a:r>
              <a:rPr lang="en-US"/>
              <a:t>Data – stored in a DSS and consists of two kinds:</a:t>
            </a:r>
            <a:endParaRPr/>
          </a:p>
          <a:p>
            <a:pPr marL="914400" lvl="2" indent="-76200" algn="l" rtl="0">
              <a:lnSpc>
                <a:spcPct val="100000"/>
              </a:lnSpc>
              <a:spcBef>
                <a:spcPts val="0"/>
              </a:spcBef>
              <a:spcAft>
                <a:spcPts val="0"/>
              </a:spcAft>
              <a:buClr>
                <a:schemeClr val="dk1"/>
              </a:buClr>
              <a:buSzPts val="1200"/>
              <a:buFont typeface="Calibri"/>
              <a:buChar char="•"/>
            </a:pPr>
            <a:r>
              <a:rPr lang="en-US"/>
              <a:t>Internal data – data from within the organization</a:t>
            </a:r>
            <a:endParaRPr/>
          </a:p>
          <a:p>
            <a:pPr marL="914400" lvl="2" indent="-76200" algn="l" rtl="0">
              <a:lnSpc>
                <a:spcPct val="100000"/>
              </a:lnSpc>
              <a:spcBef>
                <a:spcPts val="0"/>
              </a:spcBef>
              <a:spcAft>
                <a:spcPts val="0"/>
              </a:spcAft>
              <a:buClr>
                <a:schemeClr val="dk1"/>
              </a:buClr>
              <a:buSzPts val="1200"/>
              <a:buFont typeface="Calibri"/>
              <a:buChar char="•"/>
            </a:pPr>
            <a:r>
              <a:rPr lang="en-US"/>
              <a:t>External data – data gathered from outside the organization; Example: marketing research firms; trade associations; U.S. government</a:t>
            </a:r>
            <a:endParaRPr/>
          </a:p>
          <a:p>
            <a:pPr marL="457200" lvl="1" indent="-76200" algn="l" rtl="0">
              <a:lnSpc>
                <a:spcPct val="100000"/>
              </a:lnSpc>
              <a:spcBef>
                <a:spcPts val="0"/>
              </a:spcBef>
              <a:spcAft>
                <a:spcPts val="0"/>
              </a:spcAft>
              <a:buClr>
                <a:schemeClr val="dk1"/>
              </a:buClr>
              <a:buSzPts val="1200"/>
              <a:buFont typeface="Calibri"/>
              <a:buChar char="•"/>
            </a:pPr>
            <a:r>
              <a:rPr lang="en-US"/>
              <a:t>Decision model (Key Term) – three types are displayed on next slide</a:t>
            </a:r>
            <a:endParaRPr/>
          </a:p>
        </p:txBody>
      </p:sp>
      <p:sp>
        <p:nvSpPr>
          <p:cNvPr id="313" name="Google Shape;31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0" name="Google Shape;32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21" name="Google Shape;32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8" name="Google Shape;12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7" name="Google Shape;32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3" name="Google Shape;33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ESS is a like a DSS or MIS that can present, summarize, and analyze data from an organization’s databases</a:t>
            </a:r>
            <a:endParaRPr/>
          </a:p>
          <a:p>
            <a:pPr marL="0" lvl="0" indent="0" algn="l" rtl="0">
              <a:lnSpc>
                <a:spcPct val="100000"/>
              </a:lnSpc>
              <a:spcBef>
                <a:spcPts val="0"/>
              </a:spcBef>
              <a:spcAft>
                <a:spcPts val="0"/>
              </a:spcAft>
              <a:buClr>
                <a:schemeClr val="dk1"/>
              </a:buClr>
              <a:buSzPts val="1200"/>
              <a:buFont typeface="Calibri"/>
              <a:buChar char="•"/>
            </a:pPr>
            <a:r>
              <a:rPr lang="en-US"/>
              <a:t>Emphasis on ease of use so that executives may operate without extensive training</a:t>
            </a:r>
            <a:endParaRPr/>
          </a:p>
          <a:p>
            <a:pPr marL="0" lvl="0" indent="0" algn="l" rtl="0">
              <a:lnSpc>
                <a:spcPct val="100000"/>
              </a:lnSpc>
              <a:spcBef>
                <a:spcPts val="0"/>
              </a:spcBef>
              <a:spcAft>
                <a:spcPts val="0"/>
              </a:spcAft>
              <a:buClr>
                <a:schemeClr val="dk1"/>
              </a:buClr>
              <a:buSzPts val="1200"/>
              <a:buFont typeface="Calibri"/>
              <a:buChar char="•"/>
            </a:pPr>
            <a:r>
              <a:rPr lang="en-US"/>
              <a:t>Easy, direct access about the company’s performance; highly summarized information to help make decisions; combines internal data from TPS and MIS with external data</a:t>
            </a:r>
            <a:endParaRPr/>
          </a:p>
          <a:p>
            <a:pPr marL="0" lvl="0" indent="0" algn="l" rtl="0">
              <a:lnSpc>
                <a:spcPct val="100000"/>
              </a:lnSpc>
              <a:spcBef>
                <a:spcPts val="0"/>
              </a:spcBef>
              <a:spcAft>
                <a:spcPts val="0"/>
              </a:spcAft>
              <a:buSzPts val="1400"/>
              <a:buNone/>
            </a:pPr>
            <a:endParaRPr/>
          </a:p>
        </p:txBody>
      </p:sp>
      <p:sp>
        <p:nvSpPr>
          <p:cNvPr id="334" name="Google Shape;33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1" name="Google Shape;34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Information workers create, distribute, and communicate information. </a:t>
            </a:r>
            <a:endParaRPr/>
          </a:p>
          <a:p>
            <a:pPr marL="0" lvl="0" indent="0" algn="l" rtl="0">
              <a:lnSpc>
                <a:spcPct val="100000"/>
              </a:lnSpc>
              <a:spcBef>
                <a:spcPts val="0"/>
              </a:spcBef>
              <a:spcAft>
                <a:spcPts val="0"/>
              </a:spcAft>
              <a:buClr>
                <a:schemeClr val="dk1"/>
              </a:buClr>
              <a:buSzPts val="1200"/>
              <a:buFont typeface="Calibri"/>
              <a:buChar char="•"/>
            </a:pPr>
            <a:r>
              <a:rPr lang="en-US"/>
              <a:t>Information workers – </a:t>
            </a:r>
            <a:endParaRPr/>
          </a:p>
          <a:p>
            <a:pPr marL="457200" lvl="1" indent="-76200" algn="l" rtl="0">
              <a:lnSpc>
                <a:spcPct val="100000"/>
              </a:lnSpc>
              <a:spcBef>
                <a:spcPts val="0"/>
              </a:spcBef>
              <a:spcAft>
                <a:spcPts val="0"/>
              </a:spcAft>
              <a:buClr>
                <a:schemeClr val="dk1"/>
              </a:buClr>
              <a:buSzPts val="1200"/>
              <a:buFont typeface="Calibri"/>
              <a:buChar char="•"/>
            </a:pPr>
            <a:r>
              <a:rPr lang="en-US"/>
              <a:t>Communication and distribution - data workers; include but not limited to secretaries, clerks, </a:t>
            </a:r>
            <a:endParaRPr/>
          </a:p>
          <a:p>
            <a:pPr marL="457200" lvl="1" indent="-76200" algn="l" rtl="0">
              <a:lnSpc>
                <a:spcPct val="100000"/>
              </a:lnSpc>
              <a:spcBef>
                <a:spcPts val="0"/>
              </a:spcBef>
              <a:spcAft>
                <a:spcPts val="0"/>
              </a:spcAft>
              <a:buClr>
                <a:schemeClr val="dk1"/>
              </a:buClr>
              <a:buSzPts val="1200"/>
              <a:buFont typeface="Calibri"/>
              <a:buChar char="•"/>
            </a:pPr>
            <a:r>
              <a:rPr lang="en-US"/>
              <a:t>Creation - knowledge workers; engineers, and scientists</a:t>
            </a:r>
            <a:endParaRPr/>
          </a:p>
          <a:p>
            <a:pPr marL="0" lvl="0" indent="0" algn="l" rtl="0">
              <a:lnSpc>
                <a:spcPct val="100000"/>
              </a:lnSpc>
              <a:spcBef>
                <a:spcPts val="0"/>
              </a:spcBef>
              <a:spcAft>
                <a:spcPts val="0"/>
              </a:spcAft>
              <a:buClr>
                <a:schemeClr val="dk1"/>
              </a:buClr>
              <a:buSzPts val="1200"/>
              <a:buFont typeface="Calibri"/>
              <a:buChar char="•"/>
            </a:pPr>
            <a:r>
              <a:rPr lang="en-US"/>
              <a:t>Office automation systems (OASs) support the activities of data workers by managing documents, communications, and scheduling. Secretaries and clerks are data workers</a:t>
            </a:r>
            <a:endParaRPr/>
          </a:p>
          <a:p>
            <a:pPr marL="457200" lvl="1" indent="-76200" algn="l" rtl="0">
              <a:lnSpc>
                <a:spcPct val="100000"/>
              </a:lnSpc>
              <a:spcBef>
                <a:spcPts val="0"/>
              </a:spcBef>
              <a:spcAft>
                <a:spcPts val="0"/>
              </a:spcAft>
              <a:buClr>
                <a:schemeClr val="dk1"/>
              </a:buClr>
              <a:buSzPts val="1200"/>
              <a:buFont typeface="Calibri"/>
              <a:buChar char="•"/>
            </a:pPr>
            <a:r>
              <a:rPr lang="en-US"/>
              <a:t>Project Managers – programs designed to schedule, plan, and control project resources</a:t>
            </a:r>
            <a:endParaRPr/>
          </a:p>
          <a:p>
            <a:pPr marL="457200" lvl="1" indent="-76200" algn="l" rtl="0">
              <a:lnSpc>
                <a:spcPct val="100000"/>
              </a:lnSpc>
              <a:spcBef>
                <a:spcPts val="0"/>
              </a:spcBef>
              <a:spcAft>
                <a:spcPts val="0"/>
              </a:spcAft>
              <a:buClr>
                <a:schemeClr val="dk1"/>
              </a:buClr>
              <a:buSzPts val="1200"/>
              <a:buFont typeface="Calibri"/>
              <a:buChar char="•"/>
            </a:pPr>
            <a:r>
              <a:rPr lang="en-US"/>
              <a:t>Videoconferencing systems – computer systems using the computer and Internet that allow people located at various geographical locations to communicate and conduct in-person meetings</a:t>
            </a:r>
            <a:endParaRPr/>
          </a:p>
          <a:p>
            <a:pPr marL="0" lvl="0" indent="0" algn="l" rtl="0">
              <a:lnSpc>
                <a:spcPct val="100000"/>
              </a:lnSpc>
              <a:spcBef>
                <a:spcPts val="0"/>
              </a:spcBef>
              <a:spcAft>
                <a:spcPts val="0"/>
              </a:spcAft>
              <a:buClr>
                <a:schemeClr val="dk1"/>
              </a:buClr>
              <a:buSzPts val="1200"/>
              <a:buFont typeface="Calibri"/>
              <a:buChar char="•"/>
            </a:pPr>
            <a:r>
              <a:rPr lang="en-US"/>
              <a:t>Knowledge work systems (KWSs)</a:t>
            </a:r>
            <a:endParaRPr/>
          </a:p>
          <a:p>
            <a:pPr marL="457200" lvl="1" indent="-76200" algn="l" rtl="0">
              <a:lnSpc>
                <a:spcPct val="100000"/>
              </a:lnSpc>
              <a:spcBef>
                <a:spcPts val="0"/>
              </a:spcBef>
              <a:spcAft>
                <a:spcPts val="0"/>
              </a:spcAft>
              <a:buClr>
                <a:schemeClr val="dk1"/>
              </a:buClr>
              <a:buSzPts val="1200"/>
              <a:buFont typeface="Calibri"/>
              <a:buChar char="•"/>
            </a:pPr>
            <a:r>
              <a:rPr lang="en-US"/>
              <a:t>CAD/CAM (computer-aided design/computer-aided manufacturing) (Key Term) – used by design and manufacturing engineers</a:t>
            </a:r>
            <a:endParaRPr/>
          </a:p>
          <a:p>
            <a:pPr marL="0" lvl="0" indent="0" algn="l" rtl="0">
              <a:lnSpc>
                <a:spcPct val="100000"/>
              </a:lnSpc>
              <a:spcBef>
                <a:spcPts val="0"/>
              </a:spcBef>
              <a:spcAft>
                <a:spcPts val="0"/>
              </a:spcAft>
              <a:buSzPts val="1400"/>
              <a:buNone/>
            </a:pPr>
            <a:endParaRPr/>
          </a:p>
        </p:txBody>
      </p:sp>
      <p:sp>
        <p:nvSpPr>
          <p:cNvPr id="342" name="Google Shape;342;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e4aae3e65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5e4aae3e65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0" name="Google Shape;350;g25e4aae3e65_2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9" name="Google Shape;35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Information systems managers create and implement corporate computer policy and systems</a:t>
            </a:r>
            <a:endParaRPr/>
          </a:p>
          <a:p>
            <a:pPr marL="0" lvl="0" indent="0" algn="l" rtl="0">
              <a:lnSpc>
                <a:spcPct val="100000"/>
              </a:lnSpc>
              <a:spcBef>
                <a:spcPts val="0"/>
              </a:spcBef>
              <a:spcAft>
                <a:spcPts val="0"/>
              </a:spcAft>
              <a:buClr>
                <a:schemeClr val="dk1"/>
              </a:buClr>
              <a:buSzPts val="1200"/>
              <a:buFont typeface="Calibri"/>
              <a:buChar char="•"/>
            </a:pPr>
            <a:r>
              <a:rPr lang="en-US"/>
              <a:t>Consult with management, staff, and customers to achieve goals</a:t>
            </a:r>
            <a:endParaRPr/>
          </a:p>
          <a:p>
            <a:pPr marL="0" lvl="0" indent="0" algn="l" rtl="0">
              <a:lnSpc>
                <a:spcPct val="100000"/>
              </a:lnSpc>
              <a:spcBef>
                <a:spcPts val="0"/>
              </a:spcBef>
              <a:spcAft>
                <a:spcPts val="0"/>
              </a:spcAft>
              <a:buClr>
                <a:schemeClr val="dk1"/>
              </a:buClr>
              <a:buSzPts val="1200"/>
              <a:buFont typeface="Calibri"/>
              <a:buChar char="•"/>
            </a:pPr>
            <a:r>
              <a:rPr lang="en-US"/>
              <a:t>Advancement opportunities typically included leadership in the field</a:t>
            </a:r>
            <a:endParaRPr/>
          </a:p>
          <a:p>
            <a:pPr marL="0" lvl="0" indent="0" algn="l" rtl="0">
              <a:lnSpc>
                <a:spcPct val="100000"/>
              </a:lnSpc>
              <a:spcBef>
                <a:spcPts val="0"/>
              </a:spcBef>
              <a:spcAft>
                <a:spcPts val="0"/>
              </a:spcAft>
              <a:buClr>
                <a:schemeClr val="dk1"/>
              </a:buClr>
              <a:buSzPts val="1200"/>
              <a:buFont typeface="Calibri"/>
              <a:buChar char="•"/>
            </a:pPr>
            <a:r>
              <a:rPr lang="en-US"/>
              <a:t>To learn about other careers in information systems, visit www.computing2011.com and enter the keyword careers</a:t>
            </a:r>
            <a:endParaRPr/>
          </a:p>
          <a:p>
            <a:pPr marL="0" lvl="0" indent="0" algn="l" rtl="0">
              <a:lnSpc>
                <a:spcPct val="100000"/>
              </a:lnSpc>
              <a:spcBef>
                <a:spcPts val="0"/>
              </a:spcBef>
              <a:spcAft>
                <a:spcPts val="0"/>
              </a:spcAft>
              <a:buSzPts val="1400"/>
              <a:buNone/>
            </a:pPr>
            <a:endParaRPr/>
          </a:p>
        </p:txBody>
      </p:sp>
      <p:sp>
        <p:nvSpPr>
          <p:cNvPr id="360" name="Google Shape;360;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7" name="Google Shape;36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85800" lvl="1" indent="-228600" algn="l" rtl="0">
              <a:lnSpc>
                <a:spcPct val="80000"/>
              </a:lnSpc>
              <a:spcBef>
                <a:spcPts val="0"/>
              </a:spcBef>
              <a:spcAft>
                <a:spcPts val="0"/>
              </a:spcAft>
              <a:buSzPts val="1400"/>
              <a:buNone/>
            </a:pPr>
            <a:r>
              <a:rPr lang="en-US" dirty="0"/>
              <a:t>Question the value of technology? Has it helped or just caused more stress?</a:t>
            </a:r>
            <a:endParaRPr dirty="0"/>
          </a:p>
          <a:p>
            <a:pPr marL="685800" lvl="1" indent="-228600" algn="l" rtl="0">
              <a:lnSpc>
                <a:spcPct val="80000"/>
              </a:lnSpc>
              <a:spcBef>
                <a:spcPts val="0"/>
              </a:spcBef>
              <a:spcAft>
                <a:spcPts val="0"/>
              </a:spcAft>
              <a:buSzPts val="1400"/>
              <a:buNone/>
            </a:pPr>
            <a:r>
              <a:rPr lang="en-US" dirty="0"/>
              <a:t>E-mail and cell phones allow communication in nearly any location. Also can be main source of too much information.</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Be selective -- With e-mails, look first at the subject line in an e-mail; read only those of direct and immediate interest</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Remove – After reading an e-mail, respond if necessary; then either file it or delete it</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Protect – Limit your e-mail by giving your address to only those who need it</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Be brief – When responding, be concise and direct</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Stop spam –</a:t>
            </a:r>
            <a:r>
              <a:rPr lang="en-US" dirty="0">
                <a:latin typeface="Arial"/>
                <a:ea typeface="Arial"/>
                <a:cs typeface="Arial"/>
                <a:sym typeface="Arial"/>
              </a:rPr>
              <a:t>Spam is unwanted email advertisements. Avoid mailing lists, complain to those who send spam, and ask to have your name removed from their mailing list</a:t>
            </a:r>
            <a:endParaRPr dirty="0"/>
          </a:p>
          <a:p>
            <a:pPr marL="685800" lvl="1" indent="-228600" algn="l" rtl="0">
              <a:lnSpc>
                <a:spcPct val="80000"/>
              </a:lnSpc>
              <a:spcBef>
                <a:spcPts val="0"/>
              </a:spcBef>
              <a:spcAft>
                <a:spcPts val="0"/>
              </a:spcAft>
              <a:buClr>
                <a:schemeClr val="dk1"/>
              </a:buClr>
              <a:buSzPts val="1200"/>
              <a:buFont typeface="Calibri"/>
              <a:buAutoNum type="arabicPeriod"/>
            </a:pPr>
            <a:r>
              <a:rPr lang="en-US" dirty="0"/>
              <a:t>Don’t respond – </a:t>
            </a:r>
            <a:r>
              <a:rPr lang="en-US" dirty="0">
                <a:latin typeface="Arial"/>
                <a:ea typeface="Arial"/>
                <a:cs typeface="Arial"/>
                <a:sym typeface="Arial"/>
              </a:rPr>
              <a:t>You do not have to respond to an e-mail. Be selective; respond only to those worthy of your time</a:t>
            </a:r>
            <a:endParaRPr dirty="0"/>
          </a:p>
          <a:p>
            <a:pPr marL="0" lvl="0" indent="0" algn="l" rtl="0">
              <a:lnSpc>
                <a:spcPct val="100000"/>
              </a:lnSpc>
              <a:spcBef>
                <a:spcPts val="0"/>
              </a:spcBef>
              <a:spcAft>
                <a:spcPts val="0"/>
              </a:spcAft>
              <a:buSzPts val="1400"/>
              <a:buNone/>
            </a:pPr>
            <a:endParaRPr dirty="0"/>
          </a:p>
        </p:txBody>
      </p:sp>
      <p:sp>
        <p:nvSpPr>
          <p:cNvPr id="368" name="Google Shape;368;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6" name="Google Shape;37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Have students turn to the end of Chapter 11 in their textbooks to view the same “Open-Ended” questions/statements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77" name="Google Shape;37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4" name="Google Shape;38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1" name="Google Shape;39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8" name="Google Shape;39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4" name="Google Shape;40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e4aae3e65_1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5e4aae3e65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11" name="Google Shape;411;g25e4aae3e65_1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5e4aae3e65_1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25e4aae3e65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0" name="Google Shape;420;g25e4aae3e65_1_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5e4aae3e65_1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25e4aae3e65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9" name="Google Shape;429;g25e4aae3e65_1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5e4aae3e65_1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25e4aae3e65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8" name="Google Shape;438;g25e4aae3e65_1_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6" name="Google Shape;4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Information flows into an organization from the outside and flows inside the organization to accomplish a task or solve a problem.</a:t>
            </a:r>
            <a:endParaRPr dirty="0"/>
          </a:p>
          <a:p>
            <a:pPr marL="0" lvl="0" indent="0" algn="l" rtl="0">
              <a:lnSpc>
                <a:spcPct val="100000"/>
              </a:lnSpc>
              <a:spcBef>
                <a:spcPts val="0"/>
              </a:spcBef>
              <a:spcAft>
                <a:spcPts val="0"/>
              </a:spcAft>
              <a:buClr>
                <a:schemeClr val="dk1"/>
              </a:buClr>
              <a:buSzPts val="1200"/>
              <a:buFont typeface="Calibri"/>
              <a:buChar char="•"/>
            </a:pPr>
            <a:r>
              <a:rPr lang="en-US" dirty="0"/>
              <a:t>Periodically the flow of the information needs to be evaluated – is it effective? Is it solving the problem or creating others? Is there a newer or better way to get the task accomplished or solve the problem? How do we go about beginning an analysis of any system? It is important that end users understand how the systems life cycle works—in fact, end users have to use the procedure if developing your own information system.</a:t>
            </a:r>
            <a:endParaRPr dirty="0"/>
          </a:p>
          <a:p>
            <a:pPr marL="0" lvl="0" indent="0" algn="l" rtl="0">
              <a:lnSpc>
                <a:spcPct val="100000"/>
              </a:lnSpc>
              <a:spcBef>
                <a:spcPts val="0"/>
              </a:spcBef>
              <a:spcAft>
                <a:spcPts val="0"/>
              </a:spcAft>
              <a:buSzPts val="1400"/>
              <a:buNone/>
            </a:pPr>
            <a:r>
              <a:rPr lang="en-US" b="1" dirty="0"/>
              <a:t>Preliminary Investigation (key term)</a:t>
            </a:r>
            <a:r>
              <a:rPr lang="en-US" dirty="0"/>
              <a:t> – First phase is to perform an investigation – usually the result of a request from the user (is there a way to make this task easier, to accomplish the job more efficiently?)</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analysis (key term)</a:t>
            </a:r>
            <a:r>
              <a:rPr lang="en-US" dirty="0"/>
              <a:t> – The second phase is to analyze the current procedure(s) to determine if there is a need for a new system or a modification of the current system</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Design</a:t>
            </a:r>
            <a:r>
              <a:rPr lang="en-US" dirty="0"/>
              <a:t> (key term)– The third phase is to design a new model or make adjustments to the current model to fit new needs or changes in technology</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Development</a:t>
            </a:r>
            <a:r>
              <a:rPr lang="en-US" dirty="0"/>
              <a:t> (key term)– The fourth phase is Development – This is the acquisition of new software and/or hardware and the testing of that new acquisition</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Implementation (key term)</a:t>
            </a:r>
            <a:r>
              <a:rPr lang="en-US" dirty="0"/>
              <a:t> – The fifth phase is to determine how to implement the changes from Development – do we do this all at once; step by step; or phase it in?</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Maintenance (key term)</a:t>
            </a:r>
            <a:r>
              <a:rPr lang="en-US" dirty="0"/>
              <a:t> – the last phase – needs to be performed as you go through the process of analyzing, as you work with the new/changed system, as you implement the new system or the new changes, and on a routine basis to be sure you are accomplishing what you set out to accomplish: making the task easier and more efficient!</a:t>
            </a:r>
            <a:endParaRPr dirty="0"/>
          </a:p>
          <a:p>
            <a:pPr marL="0" lvl="0" indent="0" algn="l" rtl="0">
              <a:lnSpc>
                <a:spcPct val="100000"/>
              </a:lnSpc>
              <a:spcBef>
                <a:spcPts val="0"/>
              </a:spcBef>
              <a:spcAft>
                <a:spcPts val="0"/>
              </a:spcAft>
              <a:buClr>
                <a:schemeClr val="dk1"/>
              </a:buClr>
              <a:buSzPts val="1200"/>
              <a:buFont typeface="Calibri"/>
              <a:buChar char="•"/>
            </a:pPr>
            <a:r>
              <a:rPr lang="en-US" dirty="0"/>
              <a:t>*The following slides provide an overview of each of the six phases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447" name="Google Shape;44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4" name="Google Shape;45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During Phase I, you have received a request from a user to see if there is a more efficient or easier way to get his/her job done</a:t>
            </a:r>
            <a:endParaRPr dirty="0"/>
          </a:p>
          <a:p>
            <a:pPr marL="0" lvl="0" indent="0" algn="l" rtl="0">
              <a:lnSpc>
                <a:spcPct val="100000"/>
              </a:lnSpc>
              <a:spcBef>
                <a:spcPts val="0"/>
              </a:spcBef>
              <a:spcAft>
                <a:spcPts val="0"/>
              </a:spcAft>
              <a:buClr>
                <a:schemeClr val="dk1"/>
              </a:buClr>
              <a:buSzPts val="1200"/>
              <a:buFont typeface="Calibri"/>
              <a:buChar char="•"/>
            </a:pPr>
            <a:r>
              <a:rPr lang="en-US" dirty="0"/>
              <a:t>There are three tasks to be completed:</a:t>
            </a:r>
            <a:endParaRPr dirty="0"/>
          </a:p>
          <a:p>
            <a:pPr marL="457200" lvl="1" indent="-76200" algn="l" rtl="0">
              <a:lnSpc>
                <a:spcPct val="100000"/>
              </a:lnSpc>
              <a:spcBef>
                <a:spcPts val="0"/>
              </a:spcBef>
              <a:spcAft>
                <a:spcPts val="0"/>
              </a:spcAft>
              <a:buClr>
                <a:schemeClr val="dk1"/>
              </a:buClr>
              <a:buSzPts val="1200"/>
              <a:buFont typeface="Calibri"/>
              <a:buChar char="•"/>
            </a:pPr>
            <a:r>
              <a:rPr lang="en-US" dirty="0"/>
              <a:t>The problem is “defined” by you in coordination with the user or perhaps you are the one soliciting the help from the </a:t>
            </a:r>
            <a:r>
              <a:rPr lang="en-US" b="1" dirty="0"/>
              <a:t>systems analyst</a:t>
            </a:r>
            <a:r>
              <a:rPr lang="en-US" dirty="0"/>
              <a:t> (key term) to make your job more efficient</a:t>
            </a:r>
            <a:endParaRPr dirty="0"/>
          </a:p>
          <a:p>
            <a:pPr marL="457200" lvl="1" indent="-76200" algn="l" rtl="0">
              <a:lnSpc>
                <a:spcPct val="100000"/>
              </a:lnSpc>
              <a:spcBef>
                <a:spcPts val="0"/>
              </a:spcBef>
              <a:spcAft>
                <a:spcPts val="0"/>
              </a:spcAft>
              <a:buClr>
                <a:schemeClr val="dk1"/>
              </a:buClr>
              <a:buSzPts val="1200"/>
              <a:buFont typeface="Calibri"/>
              <a:buChar char="•"/>
            </a:pPr>
            <a:r>
              <a:rPr lang="en-US" dirty="0"/>
              <a:t>Be specific in what you want changed or are looking for; examine the current system and then decide what information is needed and gathering information is accomplished by interviewing and making observations. Suggest alternatives; they may not be possible nor used, but the analyst will have a better idea of where you are headed.</a:t>
            </a:r>
            <a:endParaRPr dirty="0"/>
          </a:p>
          <a:p>
            <a:pPr marL="457200" lvl="1" indent="-76200" algn="l" rtl="0">
              <a:lnSpc>
                <a:spcPct val="100000"/>
              </a:lnSpc>
              <a:spcBef>
                <a:spcPts val="0"/>
              </a:spcBef>
              <a:spcAft>
                <a:spcPts val="0"/>
              </a:spcAft>
              <a:buClr>
                <a:schemeClr val="dk1"/>
              </a:buClr>
              <a:buSzPts val="1200"/>
              <a:buFont typeface="Calibri"/>
              <a:buChar char="•"/>
            </a:pPr>
            <a:r>
              <a:rPr lang="en-US" dirty="0"/>
              <a:t>The </a:t>
            </a:r>
            <a:r>
              <a:rPr lang="en-US" b="1" dirty="0"/>
              <a:t>systems analyst</a:t>
            </a:r>
            <a:r>
              <a:rPr lang="en-US" dirty="0"/>
              <a:t> will write up a short report to submit to higher management to see if management will finance the second phase </a:t>
            </a:r>
            <a:r>
              <a:rPr lang="en-US" sz="1100" dirty="0"/>
              <a:t>–</a:t>
            </a:r>
            <a:r>
              <a:rPr lang="en-US" dirty="0"/>
              <a:t> Systems Analysis</a:t>
            </a:r>
            <a:endParaRPr dirty="0"/>
          </a:p>
          <a:p>
            <a:pPr marL="0" lvl="0" indent="0" algn="l" rtl="0">
              <a:lnSpc>
                <a:spcPct val="100000"/>
              </a:lnSpc>
              <a:spcBef>
                <a:spcPts val="0"/>
              </a:spcBef>
              <a:spcAft>
                <a:spcPts val="0"/>
              </a:spcAft>
              <a:buSzPts val="1400"/>
              <a:buNone/>
            </a:pPr>
            <a:endParaRPr dirty="0"/>
          </a:p>
        </p:txBody>
      </p:sp>
      <p:sp>
        <p:nvSpPr>
          <p:cNvPr id="455" name="Google Shape;455;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In Phase 2, the analyst observes and interviews people involved with the system that is being reviewed.</a:t>
            </a:r>
            <a:endParaRPr dirty="0"/>
          </a:p>
          <a:p>
            <a:pPr marL="0" lvl="0" indent="0" algn="l" rtl="0">
              <a:lnSpc>
                <a:spcPct val="100000"/>
              </a:lnSpc>
              <a:spcBef>
                <a:spcPts val="0"/>
              </a:spcBef>
              <a:spcAft>
                <a:spcPts val="0"/>
              </a:spcAft>
              <a:buClr>
                <a:schemeClr val="dk1"/>
              </a:buClr>
              <a:buSzPts val="1200"/>
              <a:buFont typeface="Calibri"/>
              <a:buChar char="•"/>
            </a:pPr>
            <a:r>
              <a:rPr lang="en-US" b="1" dirty="0"/>
              <a:t>Gathering Data</a:t>
            </a:r>
            <a:r>
              <a:rPr lang="en-US" dirty="0"/>
              <a:t> - The organizational chart within the group helps determine who reports to whom and how information should be flowing through the system. </a:t>
            </a:r>
            <a:endParaRPr dirty="0"/>
          </a:p>
          <a:p>
            <a:pPr marL="0" lvl="0" indent="0" algn="l" rtl="0">
              <a:lnSpc>
                <a:spcPct val="100000"/>
              </a:lnSpc>
              <a:spcBef>
                <a:spcPts val="0"/>
              </a:spcBef>
              <a:spcAft>
                <a:spcPts val="0"/>
              </a:spcAft>
              <a:buClr>
                <a:schemeClr val="dk1"/>
              </a:buClr>
              <a:buSzPts val="1200"/>
              <a:buFont typeface="Calibri"/>
              <a:buChar char="•"/>
            </a:pPr>
            <a:r>
              <a:rPr lang="en-US" b="1" dirty="0"/>
              <a:t>Analyzing the data</a:t>
            </a:r>
            <a:r>
              <a:rPr lang="en-US" dirty="0"/>
              <a:t> - The analyst might use a grid char, or decision table, or a system flow chart. Check lists and automated tools are sometimes used in this phase. </a:t>
            </a:r>
            <a:r>
              <a:rPr lang="en-US" b="1" dirty="0"/>
              <a:t>Documenting systems analysis</a:t>
            </a:r>
            <a:r>
              <a:rPr lang="en-US" dirty="0"/>
              <a:t> - At the “end” of this phase, the analyst again writes a summary of his/her findings, called the systems analysis report, to give to management before proceeding to step 3 – design a new system or restructuring the current system </a:t>
            </a:r>
            <a:endParaRPr dirty="0"/>
          </a:p>
          <a:p>
            <a:pPr marL="0" lvl="0" indent="0" algn="l" rtl="0">
              <a:lnSpc>
                <a:spcPct val="100000"/>
              </a:lnSpc>
              <a:spcBef>
                <a:spcPts val="0"/>
              </a:spcBef>
              <a:spcAft>
                <a:spcPts val="0"/>
              </a:spcAft>
              <a:buSzPts val="1400"/>
              <a:buNone/>
            </a:pPr>
            <a:endParaRPr dirty="0"/>
          </a:p>
        </p:txBody>
      </p:sp>
      <p:sp>
        <p:nvSpPr>
          <p:cNvPr id="463" name="Google Shape;463;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0" name="Google Shape;47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This phase consists of looking at the feasibility of alternative systems: </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Economic feasibility</a:t>
            </a:r>
            <a:r>
              <a:rPr lang="en-US" dirty="0"/>
              <a:t> - Will new system be economical? </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Technical feasibility</a:t>
            </a:r>
            <a:r>
              <a:rPr lang="en-US" dirty="0"/>
              <a:t> - Is it technically possible? </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Operational feasibility</a:t>
            </a:r>
            <a:r>
              <a:rPr lang="en-US" dirty="0"/>
              <a:t> - How will the new/revised system be received by employees, managers, clients?</a:t>
            </a:r>
            <a:endParaRPr dirty="0"/>
          </a:p>
          <a:p>
            <a:pPr marL="0" lvl="0" indent="0" algn="l" rtl="0">
              <a:lnSpc>
                <a:spcPct val="100000"/>
              </a:lnSpc>
              <a:spcBef>
                <a:spcPts val="0"/>
              </a:spcBef>
              <a:spcAft>
                <a:spcPts val="0"/>
              </a:spcAft>
              <a:buClr>
                <a:schemeClr val="dk1"/>
              </a:buClr>
              <a:buSzPts val="1200"/>
              <a:buFont typeface="Calibri"/>
              <a:buChar char="•"/>
            </a:pPr>
            <a:r>
              <a:rPr lang="en-US" b="1" dirty="0"/>
              <a:t>Selecting the best system</a:t>
            </a:r>
            <a:r>
              <a:rPr lang="en-US" dirty="0"/>
              <a:t> - Will the new system fit in with current organization? After the test system is selected, will it fit within the organization; is it flexible enough to be modified; can it be made secure; and are the benefits worth the cost? </a:t>
            </a:r>
            <a:endParaRPr dirty="0"/>
          </a:p>
          <a:p>
            <a:pPr marL="0" lvl="0" indent="0" algn="l" rtl="0">
              <a:lnSpc>
                <a:spcPct val="100000"/>
              </a:lnSpc>
              <a:spcBef>
                <a:spcPts val="0"/>
              </a:spcBef>
              <a:spcAft>
                <a:spcPts val="0"/>
              </a:spcAft>
              <a:buClr>
                <a:schemeClr val="dk1"/>
              </a:buClr>
              <a:buSzPts val="1200"/>
              <a:buFont typeface="Calibri"/>
              <a:buChar char="•"/>
            </a:pPr>
            <a:r>
              <a:rPr lang="en-US" dirty="0"/>
              <a:t>Writing the systems design report (key term)– prepared for higher management; a report is prepared that presents costs versus benefits and outlines alternatives and makes a recommendation on which way to proceed.</a:t>
            </a:r>
            <a:endParaRPr dirty="0"/>
          </a:p>
          <a:p>
            <a:pPr marL="0" lvl="0" indent="0" algn="l" rtl="0">
              <a:lnSpc>
                <a:spcPct val="100000"/>
              </a:lnSpc>
              <a:spcBef>
                <a:spcPts val="0"/>
              </a:spcBef>
              <a:spcAft>
                <a:spcPts val="0"/>
              </a:spcAft>
              <a:buSzPts val="1400"/>
              <a:buNone/>
            </a:pPr>
            <a:endParaRPr dirty="0"/>
          </a:p>
        </p:txBody>
      </p:sp>
      <p:sp>
        <p:nvSpPr>
          <p:cNvPr id="471" name="Google Shape;471;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8" name="Google Shape;478;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Here it is important to emphasize that the software is acquired first – whether it is off-the-shelf or custom designed, software needs to be the first consideration. The product needs to accomplish the task that has been reviewed in the previous three steps.</a:t>
            </a:r>
            <a:endParaRPr/>
          </a:p>
          <a:p>
            <a:pPr marL="0" lvl="0" indent="0" algn="l" rtl="0">
              <a:lnSpc>
                <a:spcPct val="100000"/>
              </a:lnSpc>
              <a:spcBef>
                <a:spcPts val="0"/>
              </a:spcBef>
              <a:spcAft>
                <a:spcPts val="0"/>
              </a:spcAft>
              <a:buClr>
                <a:schemeClr val="dk1"/>
              </a:buClr>
              <a:buSzPts val="1200"/>
              <a:buFont typeface="Calibri"/>
              <a:buChar char="•"/>
            </a:pPr>
            <a:r>
              <a:rPr lang="en-US"/>
              <a:t>AFTER the software is determined, then the analyst(s) looks at the hardware – will the current hardware work or is there a need to upgrade? This can be as expensive as the software. Also important at this point is to consider if and where should new equipment go. Depending upon the activities of the user, he/she may or may not need new equipment when the system is implemented.</a:t>
            </a:r>
            <a:endParaRPr/>
          </a:p>
          <a:p>
            <a:pPr marL="0" lvl="0" indent="0" algn="l" rtl="0">
              <a:lnSpc>
                <a:spcPct val="100000"/>
              </a:lnSpc>
              <a:spcBef>
                <a:spcPts val="0"/>
              </a:spcBef>
              <a:spcAft>
                <a:spcPts val="0"/>
              </a:spcAft>
              <a:buClr>
                <a:schemeClr val="dk1"/>
              </a:buClr>
              <a:buSzPts val="1200"/>
              <a:buFont typeface="Calibri"/>
              <a:buChar char="•"/>
            </a:pPr>
            <a:r>
              <a:rPr lang="en-US"/>
              <a:t>Finally before moving on – TEST, TEST, TEST the proposed system! Be sure that it is accomplishing the task that was originally requested and recommended in the initial systems analysis. Use Sample Data. Check to verify that the person requesting the changes is actually one of the people (groups) testing the new system!</a:t>
            </a:r>
            <a:endParaRPr/>
          </a:p>
          <a:p>
            <a:pPr marL="0" lvl="0" indent="0" algn="l" rtl="0">
              <a:lnSpc>
                <a:spcPct val="100000"/>
              </a:lnSpc>
              <a:spcBef>
                <a:spcPts val="0"/>
              </a:spcBef>
              <a:spcAft>
                <a:spcPts val="0"/>
              </a:spcAft>
              <a:buSzPts val="1400"/>
              <a:buNone/>
            </a:pPr>
            <a:endParaRPr/>
          </a:p>
        </p:txBody>
      </p:sp>
      <p:sp>
        <p:nvSpPr>
          <p:cNvPr id="479" name="Google Shape;479;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1" name="Google Shape;1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6" name="Google Shape;486;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There are a variety of ways of implementing new systems: direct, parallel, pilot or phased. How the new system is incorporated will depend upon how expensive each approach is in the current organization. In some cases, throwing out the “baby with the bathwater” is the best way to implement a new system. Other times due to resistance to change, using a pilot or phased approach may work better. In all cases, cost may become the determining factor. </a:t>
            </a:r>
            <a:endParaRPr dirty="0"/>
          </a:p>
          <a:p>
            <a:pPr marL="0" lvl="0" indent="0" algn="l" rtl="0">
              <a:lnSpc>
                <a:spcPct val="100000"/>
              </a:lnSpc>
              <a:spcBef>
                <a:spcPts val="0"/>
              </a:spcBef>
              <a:spcAft>
                <a:spcPts val="0"/>
              </a:spcAft>
              <a:buClr>
                <a:schemeClr val="dk1"/>
              </a:buClr>
              <a:buSzPts val="1200"/>
              <a:buFont typeface="Calibri"/>
              <a:buChar char="•"/>
            </a:pPr>
            <a:r>
              <a:rPr lang="en-US" dirty="0"/>
              <a:t>Four Types of conversions</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Direct approach (key term)</a:t>
            </a:r>
            <a:r>
              <a:rPr lang="en-US" dirty="0"/>
              <a:t> – abandon the old system and start up a new one, not recommended, too risky.</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Parallel approach</a:t>
            </a:r>
            <a:r>
              <a:rPr lang="en-US" dirty="0"/>
              <a:t> – old and new systems are operated side by side until new one is reliable</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Pilot approach</a:t>
            </a:r>
            <a:r>
              <a:rPr lang="en-US" dirty="0"/>
              <a:t> – new system is tried out in only one part of the organization first</a:t>
            </a:r>
            <a:endParaRPr dirty="0"/>
          </a:p>
          <a:p>
            <a:pPr marL="457200" lvl="1" indent="-76200" algn="l" rtl="0">
              <a:lnSpc>
                <a:spcPct val="100000"/>
              </a:lnSpc>
              <a:spcBef>
                <a:spcPts val="0"/>
              </a:spcBef>
              <a:spcAft>
                <a:spcPts val="0"/>
              </a:spcAft>
              <a:buClr>
                <a:schemeClr val="dk1"/>
              </a:buClr>
              <a:buSzPts val="1200"/>
              <a:buFont typeface="Calibri"/>
              <a:buChar char="•"/>
            </a:pPr>
            <a:r>
              <a:rPr lang="en-US" b="1" dirty="0"/>
              <a:t>Phased approach</a:t>
            </a:r>
            <a:r>
              <a:rPr lang="en-US" dirty="0"/>
              <a:t> – new system is implemented gradually over a period of time</a:t>
            </a:r>
            <a:endParaRPr dirty="0"/>
          </a:p>
          <a:p>
            <a:pPr marL="0" lvl="0" indent="0" algn="l" rtl="0">
              <a:lnSpc>
                <a:spcPct val="100000"/>
              </a:lnSpc>
              <a:spcBef>
                <a:spcPts val="0"/>
              </a:spcBef>
              <a:spcAft>
                <a:spcPts val="0"/>
              </a:spcAft>
              <a:buClr>
                <a:schemeClr val="dk1"/>
              </a:buClr>
              <a:buSzPts val="1200"/>
              <a:buFont typeface="Calibri"/>
              <a:buChar char="•"/>
            </a:pPr>
            <a:r>
              <a:rPr lang="en-US" dirty="0"/>
              <a:t>Generally the pilot and phased approaches are the favored methods</a:t>
            </a:r>
            <a:endParaRPr dirty="0"/>
          </a:p>
          <a:p>
            <a:pPr marL="457200" lvl="1"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Char char="•"/>
            </a:pPr>
            <a:r>
              <a:rPr lang="en-US" dirty="0"/>
              <a:t>Remember that the more people believe to be involved, the more likely they are to accept the changes! </a:t>
            </a:r>
            <a:endParaRPr dirty="0"/>
          </a:p>
          <a:p>
            <a:pPr marL="0" lvl="0" indent="0" algn="l" rtl="0">
              <a:lnSpc>
                <a:spcPct val="100000"/>
              </a:lnSpc>
              <a:spcBef>
                <a:spcPts val="0"/>
              </a:spcBef>
              <a:spcAft>
                <a:spcPts val="0"/>
              </a:spcAft>
              <a:buClr>
                <a:schemeClr val="dk1"/>
              </a:buClr>
              <a:buSzPts val="1200"/>
              <a:buFont typeface="Calibri"/>
              <a:buChar char="•"/>
            </a:pPr>
            <a:r>
              <a:rPr lang="en-US" b="1" dirty="0"/>
              <a:t>Training</a:t>
            </a:r>
            <a:r>
              <a:rPr lang="en-US" dirty="0"/>
              <a:t> - should be considered very important. People tend to adapt to change when they are involved both in the decision-making process and knowing that they will get “help” in learning the new system.</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487" name="Google Shape;487;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4" name="Google Shape;494;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This step has been considered the “last” step in implementing systems analysis. It is important for ALL parties to realize that maintenance is on-going, and every system needs to be evaluated on a regular basis to be sure it is meeting the needs of the people involved! This applies to the “lowest” production worker to the “highest” CEO.</a:t>
            </a:r>
            <a:endParaRPr dirty="0"/>
          </a:p>
          <a:p>
            <a:pPr marL="0" lvl="0" indent="0" algn="l" rtl="0">
              <a:lnSpc>
                <a:spcPct val="100000"/>
              </a:lnSpc>
              <a:spcBef>
                <a:spcPts val="0"/>
              </a:spcBef>
              <a:spcAft>
                <a:spcPts val="0"/>
              </a:spcAft>
              <a:buClr>
                <a:schemeClr val="dk1"/>
              </a:buClr>
              <a:buSzPts val="1200"/>
              <a:buFont typeface="Calibri"/>
              <a:buChar char="•"/>
            </a:pPr>
            <a:r>
              <a:rPr lang="en-US" dirty="0"/>
              <a:t> All these people need to evaluate the system to be sure that all needs are being met and that technology is keeping up with the demand in the environment.</a:t>
            </a:r>
            <a:endParaRPr dirty="0"/>
          </a:p>
          <a:p>
            <a:pPr marL="0" lvl="0" indent="0" algn="l" rtl="0">
              <a:lnSpc>
                <a:spcPct val="100000"/>
              </a:lnSpc>
              <a:spcBef>
                <a:spcPts val="0"/>
              </a:spcBef>
              <a:spcAft>
                <a:spcPts val="0"/>
              </a:spcAft>
              <a:buClr>
                <a:schemeClr val="dk1"/>
              </a:buClr>
              <a:buSzPts val="1200"/>
              <a:buFont typeface="Calibri"/>
              <a:buChar char="•"/>
            </a:pPr>
            <a:r>
              <a:rPr lang="en-US" b="1" dirty="0"/>
              <a:t>Systems audit</a:t>
            </a:r>
            <a:r>
              <a:rPr lang="en-US" dirty="0"/>
              <a:t> – the system’s performance is compared to the original design specifications to determine whether the new procedures are actually furthering productivity; further modifications may be needed and made</a:t>
            </a:r>
            <a:endParaRPr dirty="0"/>
          </a:p>
          <a:p>
            <a:pPr marL="0" lvl="0" indent="0" algn="l" rtl="0">
              <a:lnSpc>
                <a:spcPct val="100000"/>
              </a:lnSpc>
              <a:spcBef>
                <a:spcPts val="0"/>
              </a:spcBef>
              <a:spcAft>
                <a:spcPts val="0"/>
              </a:spcAft>
              <a:buClr>
                <a:schemeClr val="dk1"/>
              </a:buClr>
              <a:buSzPts val="1200"/>
              <a:buFont typeface="Calibri"/>
              <a:buChar char="•"/>
            </a:pPr>
            <a:r>
              <a:rPr lang="en-US" b="1" dirty="0"/>
              <a:t>Periodic evaluation</a:t>
            </a:r>
            <a:r>
              <a:rPr lang="en-US" dirty="0"/>
              <a:t> – all systems should be evaluated from time to time to determine whether they are meeting the goals and providing the service as specified</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495" name="Google Shape;495;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5e4aae3e65_1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2" name="Google Shape;502;g25e4aae3e6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b="1" dirty="0"/>
              <a:t>Prototyping</a:t>
            </a:r>
            <a:r>
              <a:rPr lang="en-US" dirty="0"/>
              <a:t> is building a “model” of the system you want to implement and letting people try it out and give you feedback. While development time is shorter, managing the project itself and the cost can get interesting.</a:t>
            </a:r>
            <a:endParaRPr dirty="0"/>
          </a:p>
          <a:p>
            <a:pPr marL="0" lvl="0" indent="0" algn="l" rtl="0">
              <a:lnSpc>
                <a:spcPct val="100000"/>
              </a:lnSpc>
              <a:spcBef>
                <a:spcPts val="0"/>
              </a:spcBef>
              <a:spcAft>
                <a:spcPts val="0"/>
              </a:spcAft>
              <a:buClr>
                <a:schemeClr val="dk1"/>
              </a:buClr>
              <a:buSzPts val="1200"/>
              <a:buFont typeface="Calibri"/>
              <a:buChar char="•"/>
            </a:pPr>
            <a:r>
              <a:rPr lang="en-US" b="1" dirty="0"/>
              <a:t>RAD </a:t>
            </a:r>
            <a:r>
              <a:rPr lang="en-US" dirty="0"/>
              <a:t>– </a:t>
            </a:r>
            <a:r>
              <a:rPr lang="en-US" b="1" dirty="0"/>
              <a:t>Rapid Application Development</a:t>
            </a:r>
            <a:r>
              <a:rPr lang="en-US" dirty="0"/>
              <a:t> – may cost more, the development time is short and the quality of the completed system is better because you use development software, specialized teams, and highly trained personnel. </a:t>
            </a:r>
            <a:endParaRPr dirty="0"/>
          </a:p>
          <a:p>
            <a:pPr marL="0" lvl="0" indent="0" algn="l" rtl="0">
              <a:lnSpc>
                <a:spcPct val="100000"/>
              </a:lnSpc>
              <a:spcBef>
                <a:spcPts val="0"/>
              </a:spcBef>
              <a:spcAft>
                <a:spcPts val="0"/>
              </a:spcAft>
              <a:buClr>
                <a:schemeClr val="dk1"/>
              </a:buClr>
              <a:buSzPts val="1200"/>
              <a:buFont typeface="Calibri"/>
              <a:buChar char="•"/>
            </a:pPr>
            <a:r>
              <a:rPr lang="en-US" dirty="0"/>
              <a:t>In which type of situation would each be applicable? Why might you use one of these options rather than the “phase system” or one of the approaches mentioned earlier?</a:t>
            </a:r>
            <a:endParaRPr dirty="0"/>
          </a:p>
          <a:p>
            <a:pPr marL="0" lvl="0" indent="0" algn="l" rtl="0">
              <a:lnSpc>
                <a:spcPct val="100000"/>
              </a:lnSpc>
              <a:spcBef>
                <a:spcPts val="0"/>
              </a:spcBef>
              <a:spcAft>
                <a:spcPts val="0"/>
              </a:spcAft>
              <a:buSzPts val="1400"/>
              <a:buNone/>
            </a:pPr>
            <a:endParaRPr dirty="0"/>
          </a:p>
        </p:txBody>
      </p:sp>
      <p:sp>
        <p:nvSpPr>
          <p:cNvPr id="503" name="Google Shape;503;g25e4aae3e65_1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0" name="Google Shape;51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dirty="0"/>
              <a:t>Because of the Internet and rapid advancements in technology, the 5-step analysis process is losing ground to more easily and quickly adaptable systems like prototyping and RAD</a:t>
            </a:r>
            <a:endParaRPr dirty="0"/>
          </a:p>
          <a:p>
            <a:pPr marL="0" lvl="0" indent="0" algn="l" rtl="0">
              <a:lnSpc>
                <a:spcPct val="100000"/>
              </a:lnSpc>
              <a:spcBef>
                <a:spcPts val="0"/>
              </a:spcBef>
              <a:spcAft>
                <a:spcPts val="0"/>
              </a:spcAft>
              <a:buClr>
                <a:schemeClr val="dk1"/>
              </a:buClr>
              <a:buSzPts val="1200"/>
              <a:buFont typeface="Calibri"/>
              <a:buChar char="•"/>
            </a:pPr>
            <a:r>
              <a:rPr lang="en-US" dirty="0"/>
              <a:t>Other companies are going to outside consulting firms to help upgrade and update their systems more rapidly</a:t>
            </a:r>
            <a:endParaRPr dirty="0"/>
          </a:p>
          <a:p>
            <a:pPr marL="0" lvl="0" indent="0" algn="l" rtl="0">
              <a:lnSpc>
                <a:spcPct val="100000"/>
              </a:lnSpc>
              <a:spcBef>
                <a:spcPts val="0"/>
              </a:spcBef>
              <a:spcAft>
                <a:spcPts val="0"/>
              </a:spcAft>
              <a:buClr>
                <a:schemeClr val="dk1"/>
              </a:buClr>
              <a:buSzPts val="1200"/>
              <a:buFont typeface="Calibri"/>
              <a:buChar char="•"/>
            </a:pPr>
            <a:r>
              <a:rPr lang="en-US" dirty="0"/>
              <a:t>What companies can you find that specialize in systems analysis and design?</a:t>
            </a:r>
            <a:endParaRPr dirty="0"/>
          </a:p>
          <a:p>
            <a:pPr marL="0" lvl="0" indent="0" algn="l" rtl="0">
              <a:lnSpc>
                <a:spcPct val="100000"/>
              </a:lnSpc>
              <a:spcBef>
                <a:spcPts val="0"/>
              </a:spcBef>
              <a:spcAft>
                <a:spcPts val="0"/>
              </a:spcAft>
              <a:buSzPts val="1400"/>
              <a:buNone/>
            </a:pPr>
            <a:endParaRPr dirty="0"/>
          </a:p>
        </p:txBody>
      </p:sp>
      <p:sp>
        <p:nvSpPr>
          <p:cNvPr id="518" name="Google Shape;518;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Char char="•"/>
            </a:pPr>
            <a:r>
              <a:rPr lang="en-US"/>
              <a:t>Have students turn to the end of Chapter 13 in their textbooks to view the same “Open-Ended” questions/statements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26" name="Google Shape;526;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8" name="Google Shape;14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4" name="Google Shape;15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0" name="Google Shape;16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6" name="Google Shape;16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9"/>
        <p:cNvGrpSpPr/>
        <p:nvPr/>
      </p:nvGrpSpPr>
      <p:grpSpPr>
        <a:xfrm>
          <a:off x="0" y="0"/>
          <a:ext cx="0" cy="0"/>
          <a:chOff x="0" y="0"/>
          <a:chExt cx="0" cy="0"/>
        </a:xfrm>
      </p:grpSpPr>
      <p:sp>
        <p:nvSpPr>
          <p:cNvPr id="20" name="Google Shape;20;p55"/>
          <p:cNvSpPr/>
          <p:nvPr/>
        </p:nvSpPr>
        <p:spPr>
          <a:xfrm>
            <a:off x="13" y="0"/>
            <a:ext cx="3038093"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5"/>
          <p:cNvSpPr/>
          <p:nvPr/>
        </p:nvSpPr>
        <p:spPr>
          <a:xfrm>
            <a:off x="3030053" y="0"/>
            <a:ext cx="4800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5"/>
          <p:cNvSpPr txBox="1">
            <a:spLocks noGrp="1"/>
          </p:cNvSpPr>
          <p:nvPr>
            <p:ph type="title"/>
          </p:nvPr>
        </p:nvSpPr>
        <p:spPr>
          <a:xfrm>
            <a:off x="342900" y="594359"/>
            <a:ext cx="24003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3460237" y="731520"/>
            <a:ext cx="5009393"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5"/>
          <p:cNvSpPr txBox="1">
            <a:spLocks noGrp="1"/>
          </p:cNvSpPr>
          <p:nvPr>
            <p:ph type="body" idx="2"/>
          </p:nvPr>
        </p:nvSpPr>
        <p:spPr>
          <a:xfrm>
            <a:off x="342900" y="2926080"/>
            <a:ext cx="24003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5" name="Google Shape;25;p55"/>
          <p:cNvSpPr txBox="1">
            <a:spLocks noGrp="1"/>
          </p:cNvSpPr>
          <p:nvPr>
            <p:ph type="dt" idx="10"/>
          </p:nvPr>
        </p:nvSpPr>
        <p:spPr>
          <a:xfrm>
            <a:off x="349134" y="6459786"/>
            <a:ext cx="196388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ftr" idx="11"/>
          </p:nvPr>
        </p:nvSpPr>
        <p:spPr>
          <a:xfrm>
            <a:off x="3600450" y="6459786"/>
            <a:ext cx="34861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1"/>
        <p:cNvGrpSpPr/>
        <p:nvPr/>
      </p:nvGrpSpPr>
      <p:grpSpPr>
        <a:xfrm>
          <a:off x="0" y="0"/>
          <a:ext cx="0" cy="0"/>
          <a:chOff x="0" y="0"/>
          <a:chExt cx="0" cy="0"/>
        </a:xfrm>
      </p:grpSpPr>
      <p:sp>
        <p:nvSpPr>
          <p:cNvPr id="92" name="Google Shape;92;p64"/>
          <p:cNvSpPr/>
          <p:nvPr/>
        </p:nvSpPr>
        <p:spPr>
          <a:xfrm>
            <a:off x="0" y="4953000"/>
            <a:ext cx="9141619"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4"/>
          <p:cNvSpPr/>
          <p:nvPr/>
        </p:nvSpPr>
        <p:spPr>
          <a:xfrm>
            <a:off x="12" y="491507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4"/>
          <p:cNvSpPr txBox="1">
            <a:spLocks noGrp="1"/>
          </p:cNvSpPr>
          <p:nvPr>
            <p:ph type="title"/>
          </p:nvPr>
        </p:nvSpPr>
        <p:spPr>
          <a:xfrm>
            <a:off x="822960" y="5074920"/>
            <a:ext cx="758952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4"/>
          <p:cNvSpPr>
            <a:spLocks noGrp="1"/>
          </p:cNvSpPr>
          <p:nvPr>
            <p:ph type="pic" idx="2"/>
          </p:nvPr>
        </p:nvSpPr>
        <p:spPr>
          <a:xfrm>
            <a:off x="12" y="0"/>
            <a:ext cx="9143989" cy="4915076"/>
          </a:xfrm>
          <a:prstGeom prst="rect">
            <a:avLst/>
          </a:prstGeom>
          <a:noFill/>
          <a:ln>
            <a:noFill/>
          </a:ln>
        </p:spPr>
      </p:sp>
      <p:sp>
        <p:nvSpPr>
          <p:cNvPr id="96" name="Google Shape;96;p64"/>
          <p:cNvSpPr txBox="1">
            <a:spLocks noGrp="1"/>
          </p:cNvSpPr>
          <p:nvPr>
            <p:ph type="body" idx="1"/>
          </p:nvPr>
        </p:nvSpPr>
        <p:spPr>
          <a:xfrm>
            <a:off x="822959" y="5907024"/>
            <a:ext cx="758952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7" name="Google Shape;97;p64"/>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4"/>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4"/>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65"/>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65"/>
          <p:cNvSpPr txBox="1">
            <a:spLocks noGrp="1"/>
          </p:cNvSpPr>
          <p:nvPr>
            <p:ph type="body" idx="1"/>
          </p:nvPr>
        </p:nvSpPr>
        <p:spPr>
          <a:xfrm rot="5400000">
            <a:off x="2583179" y="85514"/>
            <a:ext cx="4023360" cy="75438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3" name="Google Shape;103;p65"/>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5"/>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65"/>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66"/>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6"/>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6"/>
          <p:cNvSpPr txBox="1">
            <a:spLocks noGrp="1"/>
          </p:cNvSpPr>
          <p:nvPr>
            <p:ph type="title"/>
          </p:nvPr>
        </p:nvSpPr>
        <p:spPr>
          <a:xfrm rot="5400000">
            <a:off x="4650802" y="2307652"/>
            <a:ext cx="5757421"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66"/>
          <p:cNvSpPr txBox="1">
            <a:spLocks noGrp="1"/>
          </p:cNvSpPr>
          <p:nvPr>
            <p:ph type="body" idx="1"/>
          </p:nvPr>
        </p:nvSpPr>
        <p:spPr>
          <a:xfrm rot="5400000">
            <a:off x="650303" y="393126"/>
            <a:ext cx="5757420" cy="5800725"/>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1" name="Google Shape;111;p66"/>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66"/>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66"/>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56"/>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1" name="Google Shape;31;p56"/>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6"/>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6"/>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56"/>
          <p:cNvSpPr txBox="1"/>
          <p:nvPr/>
        </p:nvSpPr>
        <p:spPr>
          <a:xfrm>
            <a:off x="8302625" y="6288088"/>
            <a:ext cx="746125" cy="307975"/>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rbel"/>
                <a:ea typeface="Corbel"/>
                <a:cs typeface="Corbel"/>
                <a:sym typeface="Corbel"/>
              </a:rPr>
              <a:t>11-</a:t>
            </a:r>
            <a:fld id="{00000000-1234-1234-1234-123412341234}" type="slidenum">
              <a:rPr lang="en-US" sz="1400" b="0" i="0" u="none" strike="noStrike" cap="none">
                <a:solidFill>
                  <a:schemeClr val="dk1"/>
                </a:solidFill>
                <a:latin typeface="Corbel"/>
                <a:ea typeface="Corbel"/>
                <a:cs typeface="Corbel"/>
                <a:sym typeface="Corbel"/>
              </a:rPr>
              <a:t>‹#›</a:t>
            </a:fld>
            <a:endParaRPr sz="14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5"/>
        <p:cNvGrpSpPr/>
        <p:nvPr/>
      </p:nvGrpSpPr>
      <p:grpSpPr>
        <a:xfrm>
          <a:off x="0" y="0"/>
          <a:ext cx="0" cy="0"/>
          <a:chOff x="0" y="0"/>
          <a:chExt cx="0" cy="0"/>
        </a:xfrm>
      </p:grpSpPr>
      <p:sp>
        <p:nvSpPr>
          <p:cNvPr id="36" name="Google Shape;36;p57"/>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7"/>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7"/>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7"/>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0" name="Google Shape;40;p57"/>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7"/>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7"/>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57"/>
          <p:cNvCxnSpPr/>
          <p:nvPr/>
        </p:nvCxnSpPr>
        <p:spPr>
          <a:xfrm>
            <a:off x="905744" y="434340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58"/>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8"/>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8"/>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8"/>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58"/>
          <p:cNvSpPr txBox="1"/>
          <p:nvPr/>
        </p:nvSpPr>
        <p:spPr>
          <a:xfrm>
            <a:off x="8302625" y="6288088"/>
            <a:ext cx="746125" cy="307975"/>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rbel"/>
                <a:ea typeface="Corbel"/>
                <a:cs typeface="Corbel"/>
                <a:sym typeface="Corbel"/>
              </a:rPr>
              <a:t>11-</a:t>
            </a:r>
            <a:fld id="{00000000-1234-1234-1234-123412341234}" type="slidenum">
              <a:rPr lang="en-US" sz="1400" b="0" i="0" u="none" strike="noStrike" cap="none">
                <a:solidFill>
                  <a:schemeClr val="dk1"/>
                </a:solidFill>
                <a:latin typeface="Corbel"/>
                <a:ea typeface="Corbel"/>
                <a:cs typeface="Corbel"/>
                <a:sym typeface="Corbel"/>
              </a:rPr>
              <a:t>‹#›</a:t>
            </a:fld>
            <a:endParaRPr sz="14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0"/>
        <p:cNvGrpSpPr/>
        <p:nvPr/>
      </p:nvGrpSpPr>
      <p:grpSpPr>
        <a:xfrm>
          <a:off x="0" y="0"/>
          <a:ext cx="0" cy="0"/>
          <a:chOff x="0" y="0"/>
          <a:chExt cx="0" cy="0"/>
        </a:xfrm>
      </p:grpSpPr>
      <p:sp>
        <p:nvSpPr>
          <p:cNvPr id="51" name="Google Shape;51;p59"/>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body" idx="1"/>
          </p:nvPr>
        </p:nvSpPr>
        <p:spPr>
          <a:xfrm>
            <a:off x="814040" y="1590501"/>
            <a:ext cx="4046537" cy="4522788"/>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SzPts val="2000"/>
              <a:buFont typeface="Noto Sans Symbols"/>
              <a:buChar char="▪"/>
              <a:defRPr b="0"/>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59"/>
          <p:cNvSpPr txBox="1">
            <a:spLocks noGrp="1"/>
          </p:cNvSpPr>
          <p:nvPr>
            <p:ph type="body" idx="2"/>
          </p:nvPr>
        </p:nvSpPr>
        <p:spPr>
          <a:xfrm>
            <a:off x="5022850" y="1603375"/>
            <a:ext cx="4121150" cy="4533900"/>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SzPts val="2000"/>
              <a:buFont typeface="Noto Sans Symbols"/>
              <a:buChar char="▪"/>
              <a:defRPr b="0"/>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59"/>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9"/>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6"/>
        <p:cNvGrpSpPr/>
        <p:nvPr/>
      </p:nvGrpSpPr>
      <p:grpSpPr>
        <a:xfrm>
          <a:off x="0" y="0"/>
          <a:ext cx="0" cy="0"/>
          <a:chOff x="0" y="0"/>
          <a:chExt cx="0" cy="0"/>
        </a:xfrm>
      </p:grpSpPr>
      <p:sp>
        <p:nvSpPr>
          <p:cNvPr id="57" name="Google Shape;57;p60"/>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0"/>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0"/>
          <p:cNvSpPr txBox="1">
            <a:spLocks noGrp="1"/>
          </p:cNvSpPr>
          <p:nvPr>
            <p:ph type="ctr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0"/>
          <p:cNvSpPr txBox="1">
            <a:spLocks noGrp="1"/>
          </p:cNvSpPr>
          <p:nvPr>
            <p:ph type="subTitle" idx="1"/>
          </p:nvPr>
        </p:nvSpPr>
        <p:spPr>
          <a:xfrm>
            <a:off x="825038" y="4455621"/>
            <a:ext cx="75438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61" name="Google Shape;61;p60"/>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0"/>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0"/>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60"/>
          <p:cNvCxnSpPr/>
          <p:nvPr/>
        </p:nvCxnSpPr>
        <p:spPr>
          <a:xfrm>
            <a:off x="905744" y="4343400"/>
            <a:ext cx="7406640" cy="0"/>
          </a:xfrm>
          <a:prstGeom prst="straightConnector1">
            <a:avLst/>
          </a:prstGeom>
          <a:noFill/>
          <a:ln w="9525" cap="flat" cmpd="sng">
            <a:solidFill>
              <a:srgbClr val="7F7F7F"/>
            </a:solidFill>
            <a:prstDash val="solid"/>
            <a:round/>
            <a:headEnd type="none" w="sm" len="sm"/>
            <a:tailEnd type="none" w="sm" len="sm"/>
          </a:ln>
        </p:spPr>
      </p:cxnSp>
      <p:pic>
        <p:nvPicPr>
          <p:cNvPr id="65" name="Google Shape;65;p60" descr="Screen Clipping"/>
          <p:cNvPicPr preferRelativeResize="0"/>
          <p:nvPr/>
        </p:nvPicPr>
        <p:blipFill rotWithShape="1">
          <a:blip r:embed="rId2">
            <a:alphaModFix/>
          </a:blip>
          <a:srcRect/>
          <a:stretch/>
        </p:blipFill>
        <p:spPr>
          <a:xfrm>
            <a:off x="0" y="0"/>
            <a:ext cx="9144000" cy="6581775"/>
          </a:xfrm>
          <a:prstGeom prst="rect">
            <a:avLst/>
          </a:prstGeom>
          <a:noFill/>
          <a:ln>
            <a:noFill/>
          </a:ln>
        </p:spPr>
      </p:pic>
      <p:grpSp>
        <p:nvGrpSpPr>
          <p:cNvPr id="66" name="Google Shape;66;p60"/>
          <p:cNvGrpSpPr/>
          <p:nvPr/>
        </p:nvGrpSpPr>
        <p:grpSpPr>
          <a:xfrm>
            <a:off x="1328738" y="2097088"/>
            <a:ext cx="7870825" cy="3133725"/>
            <a:chOff x="837" y="1321"/>
            <a:chExt cx="4958" cy="1974"/>
          </a:xfrm>
        </p:grpSpPr>
        <p:pic>
          <p:nvPicPr>
            <p:cNvPr id="67" name="Google Shape;67;p60"/>
            <p:cNvPicPr preferRelativeResize="0"/>
            <p:nvPr/>
          </p:nvPicPr>
          <p:blipFill rotWithShape="1">
            <a:blip r:embed="rId3">
              <a:alphaModFix/>
            </a:blip>
            <a:srcRect/>
            <a:stretch/>
          </p:blipFill>
          <p:spPr>
            <a:xfrm>
              <a:off x="837" y="1321"/>
              <a:ext cx="4958" cy="1974"/>
            </a:xfrm>
            <a:prstGeom prst="rect">
              <a:avLst/>
            </a:prstGeom>
            <a:noFill/>
            <a:ln>
              <a:noFill/>
            </a:ln>
          </p:spPr>
        </p:pic>
        <p:sp>
          <p:nvSpPr>
            <p:cNvPr id="68" name="Google Shape;68;p60"/>
            <p:cNvSpPr txBox="1"/>
            <p:nvPr/>
          </p:nvSpPr>
          <p:spPr>
            <a:xfrm>
              <a:off x="876" y="1344"/>
              <a:ext cx="4884" cy="190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wentieth Century"/>
                <a:ea typeface="Twentieth Century"/>
                <a:cs typeface="Twentieth Century"/>
                <a:sym typeface="Twentieth Century"/>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61"/>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1"/>
          <p:cNvSpPr txBox="1">
            <a:spLocks noGrp="1"/>
          </p:cNvSpPr>
          <p:nvPr>
            <p:ph type="body" idx="1"/>
          </p:nvPr>
        </p:nvSpPr>
        <p:spPr>
          <a:xfrm>
            <a:off x="822960" y="1845734"/>
            <a:ext cx="370332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2" name="Google Shape;72;p61"/>
          <p:cNvSpPr txBox="1">
            <a:spLocks noGrp="1"/>
          </p:cNvSpPr>
          <p:nvPr>
            <p:ph type="body" idx="2"/>
          </p:nvPr>
        </p:nvSpPr>
        <p:spPr>
          <a:xfrm>
            <a:off x="4663440" y="1845736"/>
            <a:ext cx="370332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3" name="Google Shape;73;p61"/>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1"/>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1"/>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62"/>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2"/>
          <p:cNvSpPr txBox="1">
            <a:spLocks noGrp="1"/>
          </p:cNvSpPr>
          <p:nvPr>
            <p:ph type="body" idx="1"/>
          </p:nvPr>
        </p:nvSpPr>
        <p:spPr>
          <a:xfrm>
            <a:off x="82296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9" name="Google Shape;79;p62"/>
          <p:cNvSpPr txBox="1">
            <a:spLocks noGrp="1"/>
          </p:cNvSpPr>
          <p:nvPr>
            <p:ph type="body" idx="2"/>
          </p:nvPr>
        </p:nvSpPr>
        <p:spPr>
          <a:xfrm>
            <a:off x="82296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62"/>
          <p:cNvSpPr txBox="1">
            <a:spLocks noGrp="1"/>
          </p:cNvSpPr>
          <p:nvPr>
            <p:ph type="body" idx="3"/>
          </p:nvPr>
        </p:nvSpPr>
        <p:spPr>
          <a:xfrm>
            <a:off x="466344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1" name="Google Shape;81;p62"/>
          <p:cNvSpPr txBox="1">
            <a:spLocks noGrp="1"/>
          </p:cNvSpPr>
          <p:nvPr>
            <p:ph type="body" idx="4"/>
          </p:nvPr>
        </p:nvSpPr>
        <p:spPr>
          <a:xfrm>
            <a:off x="466344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2" name="Google Shape;82;p62"/>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2"/>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2"/>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5"/>
        <p:cNvGrpSpPr/>
        <p:nvPr/>
      </p:nvGrpSpPr>
      <p:grpSpPr>
        <a:xfrm>
          <a:off x="0" y="0"/>
          <a:ext cx="0" cy="0"/>
          <a:chOff x="0" y="0"/>
          <a:chExt cx="0" cy="0"/>
        </a:xfrm>
      </p:grpSpPr>
      <p:sp>
        <p:nvSpPr>
          <p:cNvPr id="86" name="Google Shape;86;p63"/>
          <p:cNvSpPr/>
          <p:nvPr/>
        </p:nvSpPr>
        <p:spPr>
          <a:xfrm>
            <a:off x="2382"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3"/>
          <p:cNvSpPr/>
          <p:nvPr/>
        </p:nvSpPr>
        <p:spPr>
          <a:xfrm>
            <a:off x="12"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3"/>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63"/>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63"/>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4"/>
          <p:cNvSpPr/>
          <p:nvPr/>
        </p:nvSpPr>
        <p:spPr>
          <a:xfrm>
            <a:off x="0" y="6400800"/>
            <a:ext cx="9144001"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4"/>
          <p:cNvSpPr/>
          <p:nvPr/>
        </p:nvSpPr>
        <p:spPr>
          <a:xfrm>
            <a:off x="0" y="6334315"/>
            <a:ext cx="9144001" cy="6599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4"/>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4"/>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54"/>
          <p:cNvSpPr txBox="1">
            <a:spLocks noGrp="1"/>
          </p:cNvSpPr>
          <p:nvPr>
            <p:ph type="dt" idx="10"/>
          </p:nvPr>
        </p:nvSpPr>
        <p:spPr>
          <a:xfrm>
            <a:off x="822961" y="6459786"/>
            <a:ext cx="185420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54"/>
          <p:cNvSpPr txBox="1">
            <a:spLocks noGrp="1"/>
          </p:cNvSpPr>
          <p:nvPr>
            <p:ph type="ftr" idx="11"/>
          </p:nvPr>
        </p:nvSpPr>
        <p:spPr>
          <a:xfrm>
            <a:off x="2764639" y="6459786"/>
            <a:ext cx="3617103"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54"/>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54"/>
          <p:cNvCxnSpPr/>
          <p:nvPr/>
        </p:nvCxnSpPr>
        <p:spPr>
          <a:xfrm>
            <a:off x="895149" y="1737845"/>
            <a:ext cx="7475220" cy="0"/>
          </a:xfrm>
          <a:prstGeom prst="straightConnector1">
            <a:avLst/>
          </a:prstGeom>
          <a:noFill/>
          <a:ln w="9525" cap="flat" cmpd="sng">
            <a:solidFill>
              <a:srgbClr val="7F7F7F"/>
            </a:solidFill>
            <a:prstDash val="solid"/>
            <a:round/>
            <a:headEnd type="none" w="sm" len="sm"/>
            <a:tailEnd type="none" w="sm" len="sm"/>
          </a:ln>
        </p:spPr>
      </p:cxnSp>
      <p:sp>
        <p:nvSpPr>
          <p:cNvPr id="18" name="Google Shape;18;p54"/>
          <p:cNvSpPr txBox="1"/>
          <p:nvPr/>
        </p:nvSpPr>
        <p:spPr>
          <a:xfrm>
            <a:off x="8302625" y="6288088"/>
            <a:ext cx="746125" cy="307975"/>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rbel"/>
                <a:ea typeface="Corbel"/>
                <a:cs typeface="Corbel"/>
                <a:sym typeface="Corbel"/>
              </a:rPr>
              <a:t>11-</a:t>
            </a:r>
            <a:fld id="{00000000-1234-1234-1234-123412341234}" type="slidenum">
              <a:rPr lang="en-US" sz="1400" b="0" i="0" u="none" strike="noStrike" cap="none">
                <a:solidFill>
                  <a:schemeClr val="dk1"/>
                </a:solidFill>
                <a:latin typeface="Corbel"/>
                <a:ea typeface="Corbel"/>
                <a:cs typeface="Corbel"/>
                <a:sym typeface="Corbel"/>
              </a:rPr>
              <a:t>‹#›</a:t>
            </a:fld>
            <a:endParaRPr sz="14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title"/>
          </p:nvPr>
        </p:nvSpPr>
        <p:spPr>
          <a:xfrm>
            <a:off x="547184" y="934828"/>
            <a:ext cx="24003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r>
              <a:rPr lang="en-US" b="1"/>
              <a:t>Chapter 4</a:t>
            </a:r>
            <a:endParaRPr/>
          </a:p>
        </p:txBody>
      </p:sp>
      <p:sp>
        <p:nvSpPr>
          <p:cNvPr id="119" name="Google Shape;119;p1"/>
          <p:cNvSpPr txBox="1">
            <a:spLocks noGrp="1"/>
          </p:cNvSpPr>
          <p:nvPr>
            <p:ph type="body" idx="1"/>
          </p:nvPr>
        </p:nvSpPr>
        <p:spPr>
          <a:xfrm>
            <a:off x="3460237" y="731520"/>
            <a:ext cx="5009393" cy="5257800"/>
          </a:xfrm>
          <a:prstGeom prst="rect">
            <a:avLst/>
          </a:prstGeom>
          <a:noFill/>
          <a:ln>
            <a:noFill/>
          </a:ln>
        </p:spPr>
        <p:txBody>
          <a:bodyPr spcFirstLastPara="1" wrap="square" lIns="0" tIns="45700" rIns="0" bIns="45700" anchor="t" anchorCtr="0">
            <a:normAutofit/>
          </a:bodyPr>
          <a:lstStyle/>
          <a:p>
            <a:pPr marL="91440" lvl="0" indent="0" algn="ctr" rtl="0">
              <a:lnSpc>
                <a:spcPct val="90000"/>
              </a:lnSpc>
              <a:spcBef>
                <a:spcPts val="0"/>
              </a:spcBef>
              <a:spcAft>
                <a:spcPts val="0"/>
              </a:spcAft>
              <a:buSzPts val="4000"/>
              <a:buNone/>
            </a:pPr>
            <a:endParaRPr sz="4000" b="1">
              <a:solidFill>
                <a:schemeClr val="accent1"/>
              </a:solidFill>
            </a:endParaRPr>
          </a:p>
          <a:p>
            <a:pPr marL="91440" lvl="0" indent="0" algn="ctr" rtl="0">
              <a:lnSpc>
                <a:spcPct val="90000"/>
              </a:lnSpc>
              <a:spcBef>
                <a:spcPts val="1400"/>
              </a:spcBef>
              <a:spcAft>
                <a:spcPts val="0"/>
              </a:spcAft>
              <a:buSzPts val="4000"/>
              <a:buNone/>
            </a:pPr>
            <a:endParaRPr sz="4000" b="1">
              <a:solidFill>
                <a:schemeClr val="accent1"/>
              </a:solidFill>
            </a:endParaRPr>
          </a:p>
          <a:p>
            <a:pPr marL="91440" lvl="0" indent="-91440" algn="ctr" rtl="0">
              <a:lnSpc>
                <a:spcPct val="90000"/>
              </a:lnSpc>
              <a:spcBef>
                <a:spcPts val="1400"/>
              </a:spcBef>
              <a:spcAft>
                <a:spcPts val="0"/>
              </a:spcAft>
              <a:buSzPts val="4000"/>
              <a:buChar char=" "/>
            </a:pPr>
            <a:r>
              <a:rPr lang="en-US" sz="4000" b="1">
                <a:solidFill>
                  <a:schemeClr val="accent1"/>
                </a:solidFill>
                <a:latin typeface="Century Gothic"/>
                <a:ea typeface="Century Gothic"/>
                <a:cs typeface="Century Gothic"/>
                <a:sym typeface="Century Gothic"/>
              </a:rPr>
              <a:t>Information System </a:t>
            </a:r>
            <a:r>
              <a:rPr lang="en-US" sz="4000" b="1">
                <a:solidFill>
                  <a:schemeClr val="accent1"/>
                </a:solidFill>
              </a:rPr>
              <a:t/>
            </a:r>
            <a:br>
              <a:rPr lang="en-US" sz="4000" b="1">
                <a:solidFill>
                  <a:schemeClr val="accent1"/>
                </a:solidFill>
              </a:rPr>
            </a:br>
            <a:r>
              <a:rPr lang="en-US" sz="4000" b="1">
                <a:solidFill>
                  <a:schemeClr val="accent1"/>
                </a:solidFill>
              </a:rPr>
              <a:t>and</a:t>
            </a:r>
            <a:br>
              <a:rPr lang="en-US" sz="4000" b="1">
                <a:solidFill>
                  <a:schemeClr val="accent1"/>
                </a:solidFill>
              </a:rPr>
            </a:br>
            <a:r>
              <a:rPr lang="en-US" sz="4000" b="1">
                <a:solidFill>
                  <a:schemeClr val="accent1"/>
                </a:solidFill>
                <a:latin typeface="Century Gothic"/>
                <a:ea typeface="Century Gothic"/>
                <a:cs typeface="Century Gothic"/>
                <a:sym typeface="Century Gothic"/>
              </a:rPr>
              <a:t>Systems Analysis and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Data</a:t>
            </a:r>
            <a:endParaRPr sz="4000" b="1">
              <a:solidFill>
                <a:schemeClr val="accent1"/>
              </a:solidFill>
            </a:endParaRPr>
          </a:p>
        </p:txBody>
      </p:sp>
      <p:sp>
        <p:nvSpPr>
          <p:cNvPr id="175" name="Google Shape;175;p10"/>
          <p:cNvSpPr txBox="1">
            <a:spLocks noGrp="1"/>
          </p:cNvSpPr>
          <p:nvPr>
            <p:ph type="body" idx="1"/>
          </p:nvPr>
        </p:nvSpPr>
        <p:spPr>
          <a:xfrm>
            <a:off x="924128" y="1899433"/>
            <a:ext cx="7442632"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The raw, unprocessed facts, including text, numbers, images, and sounds, are called data. </a:t>
            </a:r>
            <a:endParaRPr/>
          </a:p>
          <a:p>
            <a:pPr marL="360363" lvl="0" indent="-360363" algn="l" rtl="0">
              <a:lnSpc>
                <a:spcPct val="90000"/>
              </a:lnSpc>
              <a:spcBef>
                <a:spcPts val="1400"/>
              </a:spcBef>
              <a:spcAft>
                <a:spcPts val="0"/>
              </a:spcAft>
              <a:buSzPts val="2400"/>
              <a:buFont typeface="Noto Sans Symbols"/>
              <a:buChar char="❑"/>
            </a:pPr>
            <a:r>
              <a:rPr lang="en-US" sz="2400"/>
              <a:t>Processed data yields information, and this Data must </a:t>
            </a:r>
            <a:endParaRPr/>
          </a:p>
          <a:p>
            <a:pPr marL="566928" lvl="2" indent="-182880" algn="l" rtl="0">
              <a:lnSpc>
                <a:spcPct val="90000"/>
              </a:lnSpc>
              <a:spcBef>
                <a:spcPts val="400"/>
              </a:spcBef>
              <a:spcAft>
                <a:spcPts val="0"/>
              </a:spcAft>
              <a:buSzPts val="2000"/>
              <a:buChar char="◦"/>
            </a:pPr>
            <a:r>
              <a:rPr lang="en-US" sz="2000"/>
              <a:t>Accurate </a:t>
            </a:r>
            <a:endParaRPr/>
          </a:p>
          <a:p>
            <a:pPr marL="566928" lvl="2" indent="-182880" algn="l" rtl="0">
              <a:lnSpc>
                <a:spcPct val="90000"/>
              </a:lnSpc>
              <a:spcBef>
                <a:spcPts val="600"/>
              </a:spcBef>
              <a:spcAft>
                <a:spcPts val="0"/>
              </a:spcAft>
              <a:buSzPts val="2000"/>
              <a:buChar char="◦"/>
            </a:pPr>
            <a:r>
              <a:rPr lang="en-US" sz="2000"/>
              <a:t>Timely </a:t>
            </a:r>
            <a:endParaRPr/>
          </a:p>
          <a:p>
            <a:pPr marL="566928" lvl="2" indent="-182880" algn="l" rtl="0">
              <a:lnSpc>
                <a:spcPct val="90000"/>
              </a:lnSpc>
              <a:spcBef>
                <a:spcPts val="600"/>
              </a:spcBef>
              <a:spcAft>
                <a:spcPts val="0"/>
              </a:spcAft>
              <a:buSzPts val="2000"/>
              <a:buChar char="◦"/>
            </a:pPr>
            <a:r>
              <a:rPr lang="en-US" sz="2000"/>
              <a:t>Specific </a:t>
            </a:r>
            <a:endParaRPr/>
          </a:p>
          <a:p>
            <a:pPr marL="566928" lvl="2" indent="-182880" algn="l" rtl="0">
              <a:lnSpc>
                <a:spcPct val="90000"/>
              </a:lnSpc>
              <a:spcBef>
                <a:spcPts val="600"/>
              </a:spcBef>
              <a:spcAft>
                <a:spcPts val="0"/>
              </a:spcAft>
              <a:buSzPts val="2000"/>
              <a:buChar char="◦"/>
            </a:pPr>
            <a:r>
              <a:rPr lang="en-US" sz="2000"/>
              <a:t>Organized for a purpose, </a:t>
            </a:r>
            <a:endParaRPr/>
          </a:p>
          <a:p>
            <a:pPr marL="384048" lvl="1" indent="-30479" algn="l" rtl="0">
              <a:lnSpc>
                <a:spcPct val="90000"/>
              </a:lnSpc>
              <a:spcBef>
                <a:spcPts val="600"/>
              </a:spcBef>
              <a:spcAft>
                <a:spcPts val="0"/>
              </a:spcAft>
              <a:buSzPts val="2400"/>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Internet</a:t>
            </a:r>
            <a:endParaRPr sz="4000" b="1">
              <a:solidFill>
                <a:schemeClr val="accent1"/>
              </a:solidFill>
            </a:endParaRPr>
          </a:p>
        </p:txBody>
      </p:sp>
      <p:sp>
        <p:nvSpPr>
          <p:cNvPr id="181" name="Google Shape;181;p11"/>
          <p:cNvSpPr txBox="1">
            <a:spLocks noGrp="1"/>
          </p:cNvSpPr>
          <p:nvPr>
            <p:ph type="body" idx="1"/>
          </p:nvPr>
        </p:nvSpPr>
        <p:spPr>
          <a:xfrm>
            <a:off x="953311" y="1923472"/>
            <a:ext cx="7372473"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Almost all information systems provide a way to connect to other people and computers, typically using the Internet. </a:t>
            </a:r>
            <a:endParaRPr/>
          </a:p>
          <a:p>
            <a:pPr marL="360363" lvl="0" indent="-360363" algn="l" rtl="0">
              <a:lnSpc>
                <a:spcPct val="90000"/>
              </a:lnSpc>
              <a:spcBef>
                <a:spcPts val="1400"/>
              </a:spcBef>
              <a:spcAft>
                <a:spcPts val="0"/>
              </a:spcAft>
              <a:buSzPts val="2400"/>
              <a:buFont typeface="Noto Sans Symbols"/>
              <a:buChar char="❑"/>
            </a:pPr>
            <a:r>
              <a:rPr lang="en-US" sz="2400"/>
              <a:t>This </a:t>
            </a:r>
            <a:r>
              <a:rPr lang="en-US" sz="2400" b="1"/>
              <a:t>connectivity </a:t>
            </a:r>
            <a:r>
              <a:rPr lang="en-US" sz="2400"/>
              <a:t>greatly expands the capability and usefulness of information systems. </a:t>
            </a:r>
            <a:br>
              <a:rPr lang="en-US" sz="2400"/>
            </a:b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2"/>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Why are computers used in organizations?</a:t>
            </a:r>
            <a:endParaRPr sz="4000" b="1">
              <a:solidFill>
                <a:schemeClr val="accent1"/>
              </a:solidFill>
            </a:endParaRPr>
          </a:p>
        </p:txBody>
      </p:sp>
      <p:sp>
        <p:nvSpPr>
          <p:cNvPr id="187" name="Google Shape;187;p12"/>
          <p:cNvSpPr txBox="1"/>
          <p:nvPr/>
        </p:nvSpPr>
        <p:spPr>
          <a:xfrm>
            <a:off x="781985" y="1964987"/>
            <a:ext cx="7584776" cy="4117761"/>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AB620D"/>
              </a:buClr>
              <a:buSzPts val="2640"/>
              <a:buFont typeface="Noto Sans Symbols"/>
              <a:buChar char="▪"/>
            </a:pPr>
            <a:r>
              <a:rPr lang="en-US" sz="2400" b="0" i="0" u="none" strike="noStrike" cap="none">
                <a:solidFill>
                  <a:schemeClr val="dk1"/>
                </a:solidFill>
                <a:latin typeface="Calibri"/>
                <a:ea typeface="Calibri"/>
                <a:cs typeface="Calibri"/>
                <a:sym typeface="Calibri"/>
              </a:rPr>
              <a:t>To keep records of events.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AB620D"/>
              </a:buClr>
              <a:buSzPts val="2640"/>
              <a:buFont typeface="Noto Sans Symbols"/>
              <a:buChar char="▪"/>
            </a:pPr>
            <a:r>
              <a:rPr lang="en-US" sz="2400" b="0" i="0" u="none" strike="noStrike" cap="none">
                <a:solidFill>
                  <a:schemeClr val="dk1"/>
                </a:solidFill>
                <a:latin typeface="Calibri"/>
                <a:ea typeface="Calibri"/>
                <a:cs typeface="Calibri"/>
                <a:sym typeface="Calibri"/>
              </a:rPr>
              <a:t>To help make decisions.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80"/>
              </a:spcBef>
              <a:spcAft>
                <a:spcPts val="0"/>
              </a:spcAft>
              <a:buClr>
                <a:srgbClr val="AB620D"/>
              </a:buClr>
              <a:buSzPts val="2640"/>
              <a:buFont typeface="Noto Sans Symbols"/>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480"/>
              </a:spcBef>
              <a:spcAft>
                <a:spcPts val="0"/>
              </a:spcAft>
              <a:buClr>
                <a:srgbClr val="AB620D"/>
              </a:buClr>
              <a:buSzPts val="2640"/>
              <a:buFont typeface="Noto Sans Symbols"/>
              <a:buNone/>
            </a:pPr>
            <a:r>
              <a:rPr lang="en-US" sz="2400" b="0" i="0" u="none" strike="noStrike" cap="none">
                <a:solidFill>
                  <a:schemeClr val="dk1"/>
                </a:solidFill>
                <a:latin typeface="Calibri"/>
                <a:ea typeface="Calibri"/>
                <a:cs typeface="Calibri"/>
                <a:sym typeface="Calibri"/>
              </a:rPr>
              <a:t>For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AB620D"/>
              </a:buClr>
              <a:buSzPts val="2200"/>
              <a:buFont typeface="Noto Sans Symbols"/>
              <a:buNone/>
            </a:pPr>
            <a:r>
              <a:rPr lang="en-US" sz="2000" b="0" i="0" u="none" strike="noStrike" cap="none">
                <a:solidFill>
                  <a:schemeClr val="dk1"/>
                </a:solidFill>
                <a:latin typeface="Calibri"/>
                <a:ea typeface="Calibri"/>
                <a:cs typeface="Calibri"/>
                <a:sym typeface="Calibri"/>
              </a:rPr>
              <a:t>Point-of-sale terminals record sales as well as which salesperson made each sale. This information can be used for decision-making. For instance, it can help the sales manager decides which salespeople will get year-end bonuses for doing exceptional work. </a:t>
            </a:r>
            <a:br>
              <a:rPr lang="en-US" sz="2000" b="0" i="0" u="none" strike="noStrike" cap="none">
                <a:solidFill>
                  <a:schemeClr val="dk1"/>
                </a:solidFill>
                <a:latin typeface="Calibri"/>
                <a:ea typeface="Calibri"/>
                <a:cs typeface="Calibri"/>
                <a:sym typeface="Calibri"/>
              </a:rPr>
            </a:b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3"/>
          <p:cNvPicPr preferRelativeResize="0">
            <a:picLocks noGrp="1"/>
          </p:cNvPicPr>
          <p:nvPr>
            <p:ph type="title"/>
          </p:nvPr>
        </p:nvPicPr>
        <p:blipFill rotWithShape="1">
          <a:blip r:embed="rId3">
            <a:alphaModFix/>
          </a:blip>
          <a:srcRect/>
          <a:stretch/>
        </p:blipFill>
        <p:spPr>
          <a:xfrm>
            <a:off x="542925" y="569852"/>
            <a:ext cx="8521700" cy="1158875"/>
          </a:xfrm>
          <a:prstGeom prst="rect">
            <a:avLst/>
          </a:prstGeom>
          <a:noFill/>
          <a:ln>
            <a:noFill/>
          </a:ln>
        </p:spPr>
      </p:pic>
      <p:sp>
        <p:nvSpPr>
          <p:cNvPr id="194" name="Google Shape;194;p13"/>
          <p:cNvSpPr txBox="1">
            <a:spLocks noGrp="1"/>
          </p:cNvSpPr>
          <p:nvPr>
            <p:ph type="body" idx="1"/>
          </p:nvPr>
        </p:nvSpPr>
        <p:spPr>
          <a:xfrm>
            <a:off x="836579" y="1923276"/>
            <a:ext cx="7519481"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t>Do not just keep track of transactions and day-to-day business operations. </a:t>
            </a:r>
            <a:endParaRPr sz="2400"/>
          </a:p>
          <a:p>
            <a:pPr marL="360363" lvl="0" indent="-360363" algn="l" rtl="0">
              <a:lnSpc>
                <a:spcPct val="90000"/>
              </a:lnSpc>
              <a:spcBef>
                <a:spcPts val="1400"/>
              </a:spcBef>
              <a:spcAft>
                <a:spcPts val="0"/>
              </a:spcAft>
              <a:buClr>
                <a:srgbClr val="376092"/>
              </a:buClr>
              <a:buSzPts val="2400"/>
              <a:buFont typeface="Noto Sans Symbols"/>
              <a:buChar char="❑"/>
            </a:pPr>
            <a:r>
              <a:rPr lang="en-US" sz="2400"/>
              <a:t>Information flows vertically and horizontally throughout an organization</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solidFill>
                  <a:schemeClr val="accent1"/>
                </a:solidFill>
              </a:rPr>
              <a:t>Information systems </a:t>
            </a:r>
            <a:r>
              <a:rPr lang="en-US" sz="2400"/>
              <a:t>support the natural flow of information within an organization’s structure</a:t>
            </a:r>
            <a:endParaRPr/>
          </a:p>
          <a:p>
            <a:pPr marL="566928" lvl="2" indent="-182880" algn="l" rtl="0">
              <a:lnSpc>
                <a:spcPct val="90000"/>
              </a:lnSpc>
              <a:spcBef>
                <a:spcPts val="400"/>
              </a:spcBef>
              <a:spcAft>
                <a:spcPts val="0"/>
              </a:spcAft>
              <a:buClr>
                <a:srgbClr val="376092"/>
              </a:buClr>
              <a:buSzPts val="2000"/>
              <a:buChar char="◦"/>
            </a:pPr>
            <a:r>
              <a:rPr lang="en-US" sz="2000"/>
              <a:t>5 Functional Areas</a:t>
            </a:r>
            <a:endParaRPr/>
          </a:p>
          <a:p>
            <a:pPr marL="566928" lvl="2" indent="-182880" algn="l" rtl="0">
              <a:lnSpc>
                <a:spcPct val="90000"/>
              </a:lnSpc>
              <a:spcBef>
                <a:spcPts val="600"/>
              </a:spcBef>
              <a:spcAft>
                <a:spcPts val="0"/>
              </a:spcAft>
              <a:buClr>
                <a:srgbClr val="376092"/>
              </a:buClr>
              <a:buSzPts val="2000"/>
              <a:buChar char="◦"/>
            </a:pPr>
            <a:r>
              <a:rPr lang="en-US" sz="2000"/>
              <a:t>Management Levels</a:t>
            </a:r>
            <a:endParaRPr/>
          </a:p>
          <a:p>
            <a:pPr marL="566928" lvl="2" indent="-182880" algn="l" rtl="0">
              <a:lnSpc>
                <a:spcPct val="90000"/>
              </a:lnSpc>
              <a:spcBef>
                <a:spcPts val="600"/>
              </a:spcBef>
              <a:spcAft>
                <a:spcPts val="0"/>
              </a:spcAft>
              <a:buClr>
                <a:srgbClr val="376092"/>
              </a:buClr>
              <a:buSzPts val="2000"/>
              <a:buChar char="◦"/>
            </a:pPr>
            <a:r>
              <a:rPr lang="en-US" sz="2000"/>
              <a:t>Information Flow</a:t>
            </a:r>
            <a:endParaRPr/>
          </a:p>
        </p:txBody>
      </p:sp>
      <p:pic>
        <p:nvPicPr>
          <p:cNvPr id="195" name="Google Shape;195;p13" descr="C:\Users\Glen\Documents\McGraw-Hill\OLeary-CE2012\ART\ole16805_ch11\ole16805_1106.jpg"/>
          <p:cNvPicPr preferRelativeResize="0"/>
          <p:nvPr/>
        </p:nvPicPr>
        <p:blipFill rotWithShape="1">
          <a:blip r:embed="rId4">
            <a:alphaModFix/>
          </a:blip>
          <a:srcRect/>
          <a:stretch/>
        </p:blipFill>
        <p:spPr>
          <a:xfrm>
            <a:off x="6111737" y="4272966"/>
            <a:ext cx="2773846" cy="2084733"/>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201" name="Google Shape;201;p14"/>
          <p:cNvGrpSpPr/>
          <p:nvPr/>
        </p:nvGrpSpPr>
        <p:grpSpPr>
          <a:xfrm>
            <a:off x="3891065" y="1501775"/>
            <a:ext cx="4435374" cy="4759325"/>
            <a:chOff x="4610100" y="1314450"/>
            <a:chExt cx="4324350" cy="5114925"/>
          </a:xfrm>
        </p:grpSpPr>
        <p:sp>
          <p:nvSpPr>
            <p:cNvPr id="202" name="Google Shape;202;p14"/>
            <p:cNvSpPr/>
            <p:nvPr/>
          </p:nvSpPr>
          <p:spPr>
            <a:xfrm>
              <a:off x="4610100" y="1314450"/>
              <a:ext cx="4324350" cy="51149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3" name="Google Shape;203;p14" descr="C:\Users\Glen\Documents\McGraw-Hill\OLeary-CE2012\ART\ole16805_ch11\ole16805_1102.jpg"/>
            <p:cNvPicPr preferRelativeResize="0"/>
            <p:nvPr/>
          </p:nvPicPr>
          <p:blipFill rotWithShape="1">
            <a:blip r:embed="rId3">
              <a:alphaModFix/>
            </a:blip>
            <a:srcRect/>
            <a:stretch/>
          </p:blipFill>
          <p:spPr>
            <a:xfrm>
              <a:off x="4719638" y="1380815"/>
              <a:ext cx="4105274" cy="4982193"/>
            </a:xfrm>
            <a:prstGeom prst="rect">
              <a:avLst/>
            </a:prstGeom>
            <a:noFill/>
            <a:ln>
              <a:noFill/>
            </a:ln>
          </p:spPr>
        </p:pic>
      </p:grpSp>
      <p:pic>
        <p:nvPicPr>
          <p:cNvPr id="204" name="Google Shape;204;p14"/>
          <p:cNvPicPr preferRelativeResize="0">
            <a:picLocks noGrp="1"/>
          </p:cNvPicPr>
          <p:nvPr>
            <p:ph type="title"/>
          </p:nvPr>
        </p:nvPicPr>
        <p:blipFill rotWithShape="1">
          <a:blip r:embed="rId4">
            <a:alphaModFix/>
          </a:blip>
          <a:srcRect/>
          <a:stretch/>
        </p:blipFill>
        <p:spPr>
          <a:xfrm>
            <a:off x="542925" y="569847"/>
            <a:ext cx="8521700" cy="1158875"/>
          </a:xfrm>
          <a:prstGeom prst="rect">
            <a:avLst/>
          </a:prstGeom>
          <a:noFill/>
          <a:ln>
            <a:noFill/>
          </a:ln>
        </p:spPr>
      </p:pic>
      <p:sp>
        <p:nvSpPr>
          <p:cNvPr id="205" name="Google Shape;205;p14"/>
          <p:cNvSpPr txBox="1">
            <a:spLocks noGrp="1"/>
          </p:cNvSpPr>
          <p:nvPr>
            <p:ph type="body" idx="1"/>
          </p:nvPr>
        </p:nvSpPr>
        <p:spPr>
          <a:xfrm>
            <a:off x="841375" y="2018492"/>
            <a:ext cx="713105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000"/>
              <a:buFont typeface="Noto Sans Symbols"/>
              <a:buChar char="❑"/>
            </a:pPr>
            <a:r>
              <a:rPr lang="en-US">
                <a:solidFill>
                  <a:schemeClr val="accent1"/>
                </a:solidFill>
              </a:rPr>
              <a:t>Accounting</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accent1"/>
                </a:solidFill>
              </a:rPr>
              <a:t>Marketing</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accent1"/>
                </a:solidFill>
              </a:rPr>
              <a:t>Human Resources</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accent1"/>
                </a:solidFill>
              </a:rPr>
              <a:t>Production</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accent1"/>
                </a:solidFill>
              </a:rPr>
              <a:t>Research</a:t>
            </a:r>
            <a:endParaRPr/>
          </a:p>
          <a:p>
            <a:pPr marL="91440" lvl="0" indent="0" algn="l" rtl="0">
              <a:lnSpc>
                <a:spcPct val="90000"/>
              </a:lnSpc>
              <a:spcBef>
                <a:spcPts val="1400"/>
              </a:spcBef>
              <a:spcAft>
                <a:spcPts val="0"/>
              </a:spcAft>
              <a:buClr>
                <a:srgbClr val="376092"/>
              </a:buClr>
              <a:buSzPts val="2000"/>
              <a:buFont typeface="Noto Sans Symbols"/>
              <a:buNone/>
            </a:pP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1" name="Google Shape;211;p15"/>
          <p:cNvGrpSpPr/>
          <p:nvPr/>
        </p:nvGrpSpPr>
        <p:grpSpPr>
          <a:xfrm>
            <a:off x="970233" y="2586260"/>
            <a:ext cx="7583970" cy="3747548"/>
            <a:chOff x="1273556" y="2509836"/>
            <a:chExt cx="6736969" cy="3328989"/>
          </a:xfrm>
        </p:grpSpPr>
        <p:sp>
          <p:nvSpPr>
            <p:cNvPr id="212" name="Google Shape;212;p15"/>
            <p:cNvSpPr/>
            <p:nvPr/>
          </p:nvSpPr>
          <p:spPr>
            <a:xfrm>
              <a:off x="1273556" y="2509836"/>
              <a:ext cx="6736969" cy="33289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3" name="Google Shape;213;p15" descr="C:\Users\Glen\Documents\McGraw-Hill\OLeary-CE2012\ART\ole16805_ch11\ole16805_1103.jpg"/>
            <p:cNvPicPr preferRelativeResize="0"/>
            <p:nvPr/>
          </p:nvPicPr>
          <p:blipFill rotWithShape="1">
            <a:blip r:embed="rId3">
              <a:alphaModFix/>
            </a:blip>
            <a:srcRect/>
            <a:stretch/>
          </p:blipFill>
          <p:spPr>
            <a:xfrm>
              <a:off x="1349756" y="2576511"/>
              <a:ext cx="6596888" cy="3195637"/>
            </a:xfrm>
            <a:prstGeom prst="rect">
              <a:avLst/>
            </a:prstGeom>
            <a:noFill/>
            <a:ln>
              <a:noFill/>
            </a:ln>
          </p:spPr>
        </p:pic>
      </p:grpSp>
      <p:pic>
        <p:nvPicPr>
          <p:cNvPr id="214" name="Google Shape;214;p15"/>
          <p:cNvPicPr preferRelativeResize="0">
            <a:picLocks noGrp="1"/>
          </p:cNvPicPr>
          <p:nvPr>
            <p:ph type="title"/>
          </p:nvPr>
        </p:nvPicPr>
        <p:blipFill rotWithShape="1">
          <a:blip r:embed="rId4">
            <a:alphaModFix/>
          </a:blip>
          <a:srcRect/>
          <a:stretch/>
        </p:blipFill>
        <p:spPr>
          <a:xfrm>
            <a:off x="542925" y="569851"/>
            <a:ext cx="8521700" cy="1158875"/>
          </a:xfrm>
          <a:prstGeom prst="rect">
            <a:avLst/>
          </a:prstGeom>
          <a:noFill/>
          <a:ln>
            <a:noFill/>
          </a:ln>
        </p:spPr>
      </p:pic>
      <p:sp>
        <p:nvSpPr>
          <p:cNvPr id="215" name="Google Shape;215;p15"/>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Management is usually divided into three levels: </a:t>
            </a:r>
            <a:r>
              <a:rPr lang="en-US" sz="2400">
                <a:solidFill>
                  <a:schemeClr val="accent1"/>
                </a:solidFill>
              </a:rPr>
              <a:t>Top</a:t>
            </a:r>
            <a:r>
              <a:rPr lang="en-US" sz="2400"/>
              <a:t>, </a:t>
            </a:r>
            <a:r>
              <a:rPr lang="en-US" sz="2400">
                <a:solidFill>
                  <a:schemeClr val="accent1"/>
                </a:solidFill>
              </a:rPr>
              <a:t>Middle</a:t>
            </a:r>
            <a:r>
              <a:rPr lang="en-US" sz="2400"/>
              <a:t>, and </a:t>
            </a:r>
            <a:r>
              <a:rPr lang="en-US" sz="2400">
                <a:solidFill>
                  <a:schemeClr val="accent1"/>
                </a:solidFill>
              </a:rPr>
              <a:t>Supervisors</a:t>
            </a:r>
            <a:endParaRPr/>
          </a:p>
          <a:p>
            <a:pPr marL="91440" lvl="0" indent="0" algn="l" rtl="0">
              <a:lnSpc>
                <a:spcPct val="90000"/>
              </a:lnSpc>
              <a:spcBef>
                <a:spcPts val="1400"/>
              </a:spcBef>
              <a:spcAft>
                <a:spcPts val="0"/>
              </a:spcAft>
              <a:buClr>
                <a:srgbClr val="376092"/>
              </a:buClr>
              <a:buSzPts val="2400"/>
              <a:buNone/>
            </a:pPr>
            <a:endParaRPr sz="2400"/>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6"/>
          <p:cNvPicPr preferRelativeResize="0">
            <a:picLocks noGrp="1"/>
          </p:cNvPicPr>
          <p:nvPr>
            <p:ph type="title"/>
          </p:nvPr>
        </p:nvPicPr>
        <p:blipFill rotWithShape="1">
          <a:blip r:embed="rId3">
            <a:alphaModFix/>
          </a:blip>
          <a:srcRect/>
          <a:stretch/>
        </p:blipFill>
        <p:spPr>
          <a:xfrm>
            <a:off x="542925" y="589297"/>
            <a:ext cx="8521700" cy="1158875"/>
          </a:xfrm>
          <a:prstGeom prst="rect">
            <a:avLst/>
          </a:prstGeom>
          <a:noFill/>
          <a:ln>
            <a:noFill/>
          </a:ln>
        </p:spPr>
      </p:pic>
      <p:sp>
        <p:nvSpPr>
          <p:cNvPr id="222" name="Google Shape;222;p16"/>
          <p:cNvSpPr txBox="1">
            <a:spLocks noGrp="1"/>
          </p:cNvSpPr>
          <p:nvPr>
            <p:ph type="body" idx="1"/>
          </p:nvPr>
        </p:nvSpPr>
        <p:spPr>
          <a:xfrm>
            <a:off x="1128367" y="1930093"/>
            <a:ext cx="713105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t>Each level of management has different information needs </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The information flows to support these needs</a:t>
            </a:r>
            <a:endParaRPr/>
          </a:p>
          <a:p>
            <a:pPr marL="566928" lvl="2" indent="-182880" algn="l" rtl="0">
              <a:lnSpc>
                <a:spcPct val="90000"/>
              </a:lnSpc>
              <a:spcBef>
                <a:spcPts val="400"/>
              </a:spcBef>
              <a:spcAft>
                <a:spcPts val="0"/>
              </a:spcAft>
              <a:buSzPts val="2000"/>
              <a:buChar char="◦"/>
            </a:pPr>
            <a:r>
              <a:rPr lang="en-US" sz="2000">
                <a:solidFill>
                  <a:schemeClr val="accent1"/>
                </a:solidFill>
              </a:rPr>
              <a:t>Top management</a:t>
            </a:r>
            <a:endParaRPr/>
          </a:p>
          <a:p>
            <a:pPr marL="749808" lvl="3" indent="-182880" algn="l" rtl="0">
              <a:lnSpc>
                <a:spcPct val="90000"/>
              </a:lnSpc>
              <a:spcBef>
                <a:spcPts val="600"/>
              </a:spcBef>
              <a:spcAft>
                <a:spcPts val="0"/>
              </a:spcAft>
              <a:buSzPts val="2000"/>
              <a:buChar char="◦"/>
            </a:pPr>
            <a:r>
              <a:rPr lang="en-US" sz="2000"/>
              <a:t>Vertical, horizontal, </a:t>
            </a:r>
            <a:br>
              <a:rPr lang="en-US" sz="2000"/>
            </a:br>
            <a:r>
              <a:rPr lang="en-US" sz="2000"/>
              <a:t>and external  </a:t>
            </a:r>
            <a:endParaRPr/>
          </a:p>
          <a:p>
            <a:pPr marL="566928" lvl="2" indent="-182880" algn="l" rtl="0">
              <a:lnSpc>
                <a:spcPct val="90000"/>
              </a:lnSpc>
              <a:spcBef>
                <a:spcPts val="600"/>
              </a:spcBef>
              <a:spcAft>
                <a:spcPts val="0"/>
              </a:spcAft>
              <a:buSzPts val="2000"/>
              <a:buChar char="◦"/>
            </a:pPr>
            <a:r>
              <a:rPr lang="en-US" sz="2000">
                <a:solidFill>
                  <a:schemeClr val="accent1"/>
                </a:solidFill>
              </a:rPr>
              <a:t>Middle management</a:t>
            </a:r>
            <a:endParaRPr/>
          </a:p>
          <a:p>
            <a:pPr marL="749808" lvl="3" indent="-182880" algn="l" rtl="0">
              <a:lnSpc>
                <a:spcPct val="90000"/>
              </a:lnSpc>
              <a:spcBef>
                <a:spcPts val="600"/>
              </a:spcBef>
              <a:spcAft>
                <a:spcPts val="0"/>
              </a:spcAft>
              <a:buSzPts val="2000"/>
              <a:buChar char="◦"/>
            </a:pPr>
            <a:r>
              <a:rPr lang="en-US" sz="2000"/>
              <a:t>Vertical and horizontal </a:t>
            </a:r>
            <a:endParaRPr/>
          </a:p>
          <a:p>
            <a:pPr marL="566928" lvl="2" indent="-182880" algn="l" rtl="0">
              <a:lnSpc>
                <a:spcPct val="90000"/>
              </a:lnSpc>
              <a:spcBef>
                <a:spcPts val="600"/>
              </a:spcBef>
              <a:spcAft>
                <a:spcPts val="0"/>
              </a:spcAft>
              <a:buSzPts val="2000"/>
              <a:buChar char="◦"/>
            </a:pPr>
            <a:r>
              <a:rPr lang="en-US" sz="2000">
                <a:solidFill>
                  <a:schemeClr val="accent1"/>
                </a:solidFill>
              </a:rPr>
              <a:t>Supervisor</a:t>
            </a:r>
            <a:endParaRPr/>
          </a:p>
          <a:p>
            <a:pPr marL="749808" lvl="3" indent="-182880" algn="l" rtl="0">
              <a:lnSpc>
                <a:spcPct val="90000"/>
              </a:lnSpc>
              <a:spcBef>
                <a:spcPts val="600"/>
              </a:spcBef>
              <a:spcAft>
                <a:spcPts val="0"/>
              </a:spcAft>
              <a:buSzPts val="2000"/>
              <a:buChar char="◦"/>
            </a:pPr>
            <a:r>
              <a:rPr lang="en-US" sz="2000"/>
              <a:t>Primarily vertical</a:t>
            </a:r>
            <a:endParaRPr/>
          </a:p>
        </p:txBody>
      </p:sp>
      <p:pic>
        <p:nvPicPr>
          <p:cNvPr id="223" name="Google Shape;223;p16" descr="C:\Users\Glen\Documents\McGraw-Hill\OLeary-CE2012\ART\ole16805_ch11\ole16805_1104.jpg"/>
          <p:cNvPicPr preferRelativeResize="0"/>
          <p:nvPr/>
        </p:nvPicPr>
        <p:blipFill rotWithShape="1">
          <a:blip r:embed="rId4">
            <a:alphaModFix/>
          </a:blip>
          <a:srcRect/>
          <a:stretch/>
        </p:blipFill>
        <p:spPr>
          <a:xfrm>
            <a:off x="4925408" y="3372324"/>
            <a:ext cx="3475037" cy="2625725"/>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7"/>
          <p:cNvPicPr preferRelativeResize="0">
            <a:picLocks noGrp="1"/>
          </p:cNvPicPr>
          <p:nvPr>
            <p:ph type="title"/>
          </p:nvPr>
        </p:nvPicPr>
        <p:blipFill rotWithShape="1">
          <a:blip r:embed="rId3">
            <a:alphaModFix/>
          </a:blip>
          <a:srcRect/>
          <a:stretch/>
        </p:blipFill>
        <p:spPr>
          <a:xfrm>
            <a:off x="542925" y="360363"/>
            <a:ext cx="8478838" cy="962025"/>
          </a:xfrm>
          <a:prstGeom prst="rect">
            <a:avLst/>
          </a:prstGeom>
          <a:noFill/>
          <a:ln>
            <a:noFill/>
          </a:ln>
        </p:spPr>
      </p:pic>
      <p:grpSp>
        <p:nvGrpSpPr>
          <p:cNvPr id="230" name="Google Shape;230;p17"/>
          <p:cNvGrpSpPr/>
          <p:nvPr/>
        </p:nvGrpSpPr>
        <p:grpSpPr>
          <a:xfrm>
            <a:off x="480037" y="1195925"/>
            <a:ext cx="8405537" cy="5088350"/>
            <a:chOff x="838200" y="1533525"/>
            <a:chExt cx="7962900" cy="3981450"/>
          </a:xfrm>
        </p:grpSpPr>
        <p:sp>
          <p:nvSpPr>
            <p:cNvPr id="231" name="Google Shape;231;p17"/>
            <p:cNvSpPr/>
            <p:nvPr/>
          </p:nvSpPr>
          <p:spPr>
            <a:xfrm>
              <a:off x="838200" y="1533525"/>
              <a:ext cx="7962900" cy="39814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2" name="Google Shape;232;p17" descr="C:\Users\Glen\Documents\McGraw-Hill\OLeary-CE2012\ART\ole16805_ch11\ole16805_1105.jpg"/>
            <p:cNvPicPr preferRelativeResize="0"/>
            <p:nvPr/>
          </p:nvPicPr>
          <p:blipFill rotWithShape="1">
            <a:blip r:embed="rId4">
              <a:alphaModFix/>
            </a:blip>
            <a:srcRect/>
            <a:stretch/>
          </p:blipFill>
          <p:spPr>
            <a:xfrm>
              <a:off x="978942" y="1681163"/>
              <a:ext cx="7674618" cy="3690937"/>
            </a:xfrm>
            <a:prstGeom prst="rect">
              <a:avLst/>
            </a:prstGeom>
            <a:noFill/>
            <a:ln>
              <a:noFill/>
            </a:ln>
          </p:spPr>
        </p:pic>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8"/>
          <p:cNvPicPr preferRelativeResize="0">
            <a:picLocks noGrp="1"/>
          </p:cNvPicPr>
          <p:nvPr>
            <p:ph type="title"/>
          </p:nvPr>
        </p:nvPicPr>
        <p:blipFill rotWithShape="1">
          <a:blip r:embed="rId3">
            <a:alphaModFix/>
          </a:blip>
          <a:srcRect/>
          <a:stretch/>
        </p:blipFill>
        <p:spPr>
          <a:xfrm>
            <a:off x="542925" y="360363"/>
            <a:ext cx="8478838" cy="962025"/>
          </a:xfrm>
          <a:prstGeom prst="rect">
            <a:avLst/>
          </a:prstGeom>
          <a:noFill/>
          <a:ln>
            <a:noFill/>
          </a:ln>
        </p:spPr>
      </p:pic>
      <p:grpSp>
        <p:nvGrpSpPr>
          <p:cNvPr id="239" name="Google Shape;239;p18"/>
          <p:cNvGrpSpPr/>
          <p:nvPr/>
        </p:nvGrpSpPr>
        <p:grpSpPr>
          <a:xfrm>
            <a:off x="646043" y="1322388"/>
            <a:ext cx="8236020" cy="5108229"/>
            <a:chOff x="723900" y="1533525"/>
            <a:chExt cx="7962900" cy="3981450"/>
          </a:xfrm>
        </p:grpSpPr>
        <p:sp>
          <p:nvSpPr>
            <p:cNvPr id="240" name="Google Shape;240;p18"/>
            <p:cNvSpPr/>
            <p:nvPr/>
          </p:nvSpPr>
          <p:spPr>
            <a:xfrm>
              <a:off x="723900" y="1533525"/>
              <a:ext cx="7962900" cy="39814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p18" descr="C:\Users\Glen\Documents\McGraw-Hill\OLeary-CE2012\ART\ole16805_ch11\ole16805_1107.jpg"/>
            <p:cNvPicPr preferRelativeResize="0"/>
            <p:nvPr/>
          </p:nvPicPr>
          <p:blipFill rotWithShape="1">
            <a:blip r:embed="rId4">
              <a:alphaModFix/>
            </a:blip>
            <a:srcRect/>
            <a:stretch/>
          </p:blipFill>
          <p:spPr>
            <a:xfrm>
              <a:off x="910151" y="1600200"/>
              <a:ext cx="7596570" cy="3819525"/>
            </a:xfrm>
            <a:prstGeom prst="rect">
              <a:avLst/>
            </a:prstGeom>
            <a:noFill/>
            <a:ln>
              <a:noFill/>
            </a:ln>
          </p:spPr>
        </p:pic>
      </p:gr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9"/>
          <p:cNvPicPr preferRelativeResize="0">
            <a:picLocks noGrp="1"/>
          </p:cNvPicPr>
          <p:nvPr>
            <p:ph type="title"/>
          </p:nvPr>
        </p:nvPicPr>
        <p:blipFill rotWithShape="1">
          <a:blip r:embed="rId3">
            <a:alphaModFix/>
          </a:blip>
          <a:srcRect/>
          <a:stretch/>
        </p:blipFill>
        <p:spPr>
          <a:xfrm>
            <a:off x="453473" y="768928"/>
            <a:ext cx="8478838" cy="962025"/>
          </a:xfrm>
          <a:prstGeom prst="rect">
            <a:avLst/>
          </a:prstGeom>
          <a:noFill/>
          <a:ln>
            <a:noFill/>
          </a:ln>
        </p:spPr>
      </p:pic>
      <p:sp>
        <p:nvSpPr>
          <p:cNvPr id="247" name="Google Shape;247;p19"/>
          <p:cNvSpPr/>
          <p:nvPr/>
        </p:nvSpPr>
        <p:spPr>
          <a:xfrm>
            <a:off x="1103244" y="3271846"/>
            <a:ext cx="7583556"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accent3"/>
              </a:buClr>
              <a:buSzPts val="2400"/>
              <a:buFont typeface="Arial"/>
              <a:buChar char="•"/>
            </a:pPr>
            <a:r>
              <a:rPr lang="en-US" sz="2400" b="1" i="0" u="none" strike="noStrike" cap="none">
                <a:solidFill>
                  <a:schemeClr val="accent3"/>
                </a:solidFill>
                <a:latin typeface="Arial"/>
                <a:ea typeface="Arial"/>
                <a:cs typeface="Arial"/>
                <a:sym typeface="Arial"/>
              </a:rPr>
              <a:t>What is a transaction processing system? How does it help supervisors?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accent3"/>
              </a:buClr>
              <a:buSzPts val="2400"/>
              <a:buFont typeface="Arial"/>
              <a:buChar char="•"/>
            </a:pPr>
            <a:r>
              <a:rPr lang="en-US" sz="2400" b="1" i="0" u="none" strike="noStrike" cap="none">
                <a:solidFill>
                  <a:schemeClr val="accent3"/>
                </a:solidFill>
                <a:latin typeface="Arial"/>
                <a:ea typeface="Arial"/>
                <a:cs typeface="Arial"/>
                <a:sym typeface="Arial"/>
              </a:rPr>
              <a:t>What is a management information system (MIS)?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accent3"/>
              </a:buClr>
              <a:buSzPts val="2400"/>
              <a:buFont typeface="Arial"/>
              <a:buChar char="•"/>
            </a:pPr>
            <a:r>
              <a:rPr lang="en-US" sz="2400" b="1" i="0" u="none" strike="noStrike" cap="none">
                <a:solidFill>
                  <a:schemeClr val="accent3"/>
                </a:solidFill>
                <a:latin typeface="Arial"/>
                <a:ea typeface="Arial"/>
                <a:cs typeface="Arial"/>
                <a:sym typeface="Arial"/>
              </a:rPr>
              <a:t>What is a decision support system (DSS)?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accent3"/>
              </a:buClr>
              <a:buSzPts val="2400"/>
              <a:buFont typeface="Arial"/>
              <a:buChar char="•"/>
            </a:pPr>
            <a:r>
              <a:rPr lang="en-US" sz="2400" b="1" i="0" u="none" strike="noStrike" cap="none">
                <a:solidFill>
                  <a:schemeClr val="accent3"/>
                </a:solidFill>
                <a:latin typeface="Arial"/>
                <a:ea typeface="Arial"/>
                <a:cs typeface="Arial"/>
                <a:sym typeface="Arial"/>
              </a:rPr>
              <a:t>How are MIS is different from DSS?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accent3"/>
              </a:buClr>
              <a:buSzPts val="2400"/>
              <a:buFont typeface="Arial"/>
              <a:buChar char="•"/>
            </a:pPr>
            <a:r>
              <a:rPr lang="en-US" sz="2400" b="1" i="0" u="none" strike="noStrike" cap="none">
                <a:solidFill>
                  <a:schemeClr val="accent3"/>
                </a:solidFill>
                <a:latin typeface="Arial"/>
                <a:ea typeface="Arial"/>
                <a:cs typeface="Arial"/>
                <a:sym typeface="Arial"/>
              </a:rPr>
              <a:t>What is an executive support system? Who uses it? What is it used for?</a:t>
            </a:r>
            <a:r>
              <a:rPr lang="en-US" sz="2400" b="1" i="0" u="none" strike="noStrike" cap="none">
                <a:solidFill>
                  <a:schemeClr val="accent3"/>
                </a:solidFill>
                <a:latin typeface="Calibri"/>
                <a:ea typeface="Calibri"/>
                <a:cs typeface="Calibri"/>
                <a:sym typeface="Calibri"/>
              </a:rPr>
              <a:t> </a:t>
            </a:r>
            <a:br>
              <a:rPr lang="en-US" sz="2400" b="1" i="0" u="none" strike="noStrike" cap="none">
                <a:solidFill>
                  <a:schemeClr val="accent3"/>
                </a:solidFill>
                <a:latin typeface="Calibri"/>
                <a:ea typeface="Calibri"/>
                <a:cs typeface="Calibri"/>
                <a:sym typeface="Calibri"/>
              </a:rPr>
            </a:br>
            <a:endParaRPr sz="2400" b="1" i="0" u="none" strike="noStrike" cap="none">
              <a:solidFill>
                <a:schemeClr val="accent3"/>
              </a:solidFill>
              <a:latin typeface="Calibri"/>
              <a:ea typeface="Calibri"/>
              <a:cs typeface="Calibri"/>
              <a:sym typeface="Calibri"/>
            </a:endParaRPr>
          </a:p>
        </p:txBody>
      </p:sp>
      <p:pic>
        <p:nvPicPr>
          <p:cNvPr id="248" name="Google Shape;248;p19"/>
          <p:cNvPicPr preferRelativeResize="0"/>
          <p:nvPr/>
        </p:nvPicPr>
        <p:blipFill rotWithShape="1">
          <a:blip r:embed="rId4">
            <a:alphaModFix/>
          </a:blip>
          <a:srcRect/>
          <a:stretch/>
        </p:blipFill>
        <p:spPr>
          <a:xfrm rot="1674448">
            <a:off x="6808242" y="1300473"/>
            <a:ext cx="2504783" cy="2185424"/>
          </a:xfrm>
          <a:prstGeom prst="rect">
            <a:avLst/>
          </a:prstGeom>
          <a:noFill/>
          <a:ln>
            <a:noFill/>
          </a:ln>
        </p:spPr>
      </p:pic>
      <p:sp>
        <p:nvSpPr>
          <p:cNvPr id="249" name="Google Shape;249;p19"/>
          <p:cNvSpPr/>
          <p:nvPr/>
        </p:nvSpPr>
        <p:spPr>
          <a:xfrm>
            <a:off x="2069657" y="1803399"/>
            <a:ext cx="5444325" cy="860288"/>
          </a:xfrm>
          <a:prstGeom prst="rect">
            <a:avLst/>
          </a:prstGeom>
        </p:spPr>
        <p:txBody>
          <a:bodyPr>
            <a:prstTxWarp prst="textPlain">
              <a:avLst/>
            </a:prstTxWarp>
          </a:bodyPr>
          <a:lstStyle/>
          <a:p>
            <a:pPr lvl="0" algn="l"/>
            <a:r>
              <a:rPr b="1" i="0">
                <a:ln w="12700" cap="flat" cmpd="sng">
                  <a:solidFill>
                    <a:srgbClr val="432B20"/>
                  </a:solidFill>
                  <a:prstDash val="solid"/>
                  <a:round/>
                  <a:headEnd type="none" w="sm" len="sm"/>
                  <a:tailEnd type="none" w="sm" len="sm"/>
                </a:ln>
                <a:solidFill>
                  <a:srgbClr val="D6B7A9"/>
                </a:solidFill>
                <a:latin typeface="Calibri"/>
              </a:rPr>
              <a:t>Question to be answered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Learning Objectives </a:t>
            </a:r>
            <a:endParaRPr/>
          </a:p>
        </p:txBody>
      </p:sp>
      <p:sp>
        <p:nvSpPr>
          <p:cNvPr id="125" name="Google Shape;125;p2"/>
          <p:cNvSpPr txBox="1">
            <a:spLocks noGrp="1"/>
          </p:cNvSpPr>
          <p:nvPr>
            <p:ph type="body" idx="1"/>
          </p:nvPr>
        </p:nvSpPr>
        <p:spPr>
          <a:xfrm>
            <a:off x="892233" y="2099388"/>
            <a:ext cx="6870836" cy="384421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000"/>
              <a:buFont typeface="Noto Sans Symbols"/>
              <a:buChar char="❑"/>
            </a:pPr>
            <a:r>
              <a:rPr lang="en-US"/>
              <a:t>Explain the parts of an information system: people, procedures, software, hardware, data, and the Internet </a:t>
            </a:r>
            <a:endParaRPr/>
          </a:p>
          <a:p>
            <a:pPr marL="360363" lvl="0" indent="-360363" algn="l" rtl="0">
              <a:lnSpc>
                <a:spcPct val="90000"/>
              </a:lnSpc>
              <a:spcBef>
                <a:spcPts val="1400"/>
              </a:spcBef>
              <a:spcAft>
                <a:spcPts val="0"/>
              </a:spcAft>
              <a:buSzPts val="2000"/>
              <a:buFont typeface="Noto Sans Symbols"/>
              <a:buChar char="❑"/>
            </a:pPr>
            <a:r>
              <a:rPr lang="en-US"/>
              <a:t>Explain the functional view of an organization and describe each function</a:t>
            </a:r>
            <a:endParaRPr/>
          </a:p>
          <a:p>
            <a:pPr marL="360363" lvl="0" indent="-360363" algn="l" rtl="0">
              <a:lnSpc>
                <a:spcPct val="90000"/>
              </a:lnSpc>
              <a:spcBef>
                <a:spcPts val="1400"/>
              </a:spcBef>
              <a:spcAft>
                <a:spcPts val="0"/>
              </a:spcAft>
              <a:buSzPts val="2000"/>
              <a:buFont typeface="Noto Sans Symbols"/>
              <a:buChar char="❑"/>
            </a:pPr>
            <a:r>
              <a:rPr lang="en-US"/>
              <a:t>Describe the management levels and the informational needs for each level in an organization</a:t>
            </a:r>
            <a:endParaRPr/>
          </a:p>
          <a:p>
            <a:pPr marL="360363" lvl="0" indent="-360363" algn="l" rtl="0">
              <a:lnSpc>
                <a:spcPct val="90000"/>
              </a:lnSpc>
              <a:spcBef>
                <a:spcPts val="1400"/>
              </a:spcBef>
              <a:spcAft>
                <a:spcPts val="0"/>
              </a:spcAft>
              <a:buSzPts val="2000"/>
              <a:buFont typeface="Noto Sans Symbols"/>
              <a:buChar char="❑"/>
            </a:pPr>
            <a:r>
              <a:rPr lang="en-US"/>
              <a:t>Discuss how information flows within an organization</a:t>
            </a:r>
            <a:endParaRPr/>
          </a:p>
          <a:p>
            <a:pPr marL="91440" lvl="0" indent="0" algn="l" rtl="0">
              <a:lnSpc>
                <a:spcPct val="90000"/>
              </a:lnSpc>
              <a:spcBef>
                <a:spcPts val="1400"/>
              </a:spcBef>
              <a:spcAft>
                <a:spcPts val="0"/>
              </a:spcAft>
              <a:buSzPts val="2000"/>
              <a:buFont typeface="Noto Sans Symbols"/>
              <a:buNone/>
            </a:pP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0"/>
          <p:cNvPicPr preferRelativeResize="0">
            <a:picLocks noGrp="1"/>
          </p:cNvPicPr>
          <p:nvPr>
            <p:ph type="title"/>
          </p:nvPr>
        </p:nvPicPr>
        <p:blipFill rotWithShape="1">
          <a:blip r:embed="rId3">
            <a:alphaModFix/>
          </a:blip>
          <a:srcRect/>
          <a:stretch/>
        </p:blipFill>
        <p:spPr>
          <a:xfrm>
            <a:off x="542925" y="569636"/>
            <a:ext cx="8521700" cy="1158875"/>
          </a:xfrm>
          <a:prstGeom prst="rect">
            <a:avLst/>
          </a:prstGeom>
          <a:noFill/>
          <a:ln>
            <a:noFill/>
          </a:ln>
        </p:spPr>
      </p:pic>
      <p:sp>
        <p:nvSpPr>
          <p:cNvPr id="256" name="Google Shape;256;p20"/>
          <p:cNvSpPr txBox="1">
            <a:spLocks noGrp="1"/>
          </p:cNvSpPr>
          <p:nvPr>
            <p:ph type="body" idx="1"/>
          </p:nvPr>
        </p:nvSpPr>
        <p:spPr>
          <a:xfrm>
            <a:off x="838063" y="2010611"/>
            <a:ext cx="7556908"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t>Records day-to-day transactions in a database</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Also called </a:t>
            </a:r>
            <a:r>
              <a:rPr lang="en-US" sz="2400">
                <a:solidFill>
                  <a:schemeClr val="accent1"/>
                </a:solidFill>
              </a:rPr>
              <a:t>data processing systems (DPS)</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Transaction processing systems generally go through a five-stage cycle of </a:t>
            </a:r>
            <a:endParaRPr/>
          </a:p>
          <a:p>
            <a:pPr marL="742950" lvl="1" indent="-342900" algn="l" rtl="0">
              <a:lnSpc>
                <a:spcPct val="90000"/>
              </a:lnSpc>
              <a:spcBef>
                <a:spcPts val="400"/>
              </a:spcBef>
              <a:spcAft>
                <a:spcPts val="0"/>
              </a:spcAft>
              <a:buSzPts val="2000"/>
              <a:buFont typeface="Courier New"/>
              <a:buChar char="o"/>
            </a:pPr>
            <a:r>
              <a:rPr lang="en-US" sz="2000"/>
              <a:t>Data entry activities </a:t>
            </a:r>
            <a:endParaRPr/>
          </a:p>
          <a:p>
            <a:pPr marL="742950" lvl="1" indent="-342900" algn="l" rtl="0">
              <a:lnSpc>
                <a:spcPct val="90000"/>
              </a:lnSpc>
              <a:spcBef>
                <a:spcPts val="600"/>
              </a:spcBef>
              <a:spcAft>
                <a:spcPts val="0"/>
              </a:spcAft>
              <a:buSzPts val="2000"/>
              <a:buFont typeface="Courier New"/>
              <a:buChar char="o"/>
            </a:pPr>
            <a:r>
              <a:rPr lang="en-US" sz="2000"/>
              <a:t>Transaction processing activities </a:t>
            </a:r>
            <a:endParaRPr/>
          </a:p>
          <a:p>
            <a:pPr marL="742950" lvl="1" indent="-342900" algn="l" rtl="0">
              <a:lnSpc>
                <a:spcPct val="90000"/>
              </a:lnSpc>
              <a:spcBef>
                <a:spcPts val="600"/>
              </a:spcBef>
              <a:spcAft>
                <a:spcPts val="0"/>
              </a:spcAft>
              <a:buSzPts val="2000"/>
              <a:buFont typeface="Courier New"/>
              <a:buChar char="o"/>
            </a:pPr>
            <a:r>
              <a:rPr lang="en-US" sz="2000"/>
              <a:t>File and database processing </a:t>
            </a:r>
            <a:endParaRPr/>
          </a:p>
          <a:p>
            <a:pPr marL="742950" lvl="1" indent="-342900" algn="l" rtl="0">
              <a:lnSpc>
                <a:spcPct val="90000"/>
              </a:lnSpc>
              <a:spcBef>
                <a:spcPts val="600"/>
              </a:spcBef>
              <a:spcAft>
                <a:spcPts val="0"/>
              </a:spcAft>
              <a:buSzPts val="2000"/>
              <a:buFont typeface="Courier New"/>
              <a:buChar char="o"/>
            </a:pPr>
            <a:r>
              <a:rPr lang="en-US" sz="2000"/>
              <a:t>Document and report generation </a:t>
            </a:r>
            <a:endParaRPr/>
          </a:p>
          <a:p>
            <a:pPr marL="742950" lvl="1" indent="-342900" algn="l" rtl="0">
              <a:lnSpc>
                <a:spcPct val="90000"/>
              </a:lnSpc>
              <a:spcBef>
                <a:spcPts val="600"/>
              </a:spcBef>
              <a:spcAft>
                <a:spcPts val="0"/>
              </a:spcAft>
              <a:buSzPts val="2000"/>
              <a:buFont typeface="Courier New"/>
              <a:buChar char="o"/>
            </a:pPr>
            <a:r>
              <a:rPr lang="en-US" sz="2000"/>
              <a:t>Inquiry processing activities.</a:t>
            </a:r>
            <a:endParaRPr/>
          </a:p>
          <a:p>
            <a:pPr marL="91440" lvl="0" indent="0" algn="l" rtl="0">
              <a:lnSpc>
                <a:spcPct val="90000"/>
              </a:lnSpc>
              <a:spcBef>
                <a:spcPts val="1600"/>
              </a:spcBef>
              <a:spcAft>
                <a:spcPts val="0"/>
              </a:spcAft>
              <a:buClr>
                <a:srgbClr val="376092"/>
              </a:buClr>
              <a:buSzPts val="2400"/>
              <a:buNone/>
            </a:pPr>
            <a:endParaRPr sz="2400">
              <a:solidFill>
                <a:schemeClr val="accent1"/>
              </a:solidFill>
            </a:endParaRPr>
          </a:p>
          <a:p>
            <a:pPr marL="91440" lvl="0" indent="0" algn="l" rtl="0">
              <a:lnSpc>
                <a:spcPct val="90000"/>
              </a:lnSpc>
              <a:spcBef>
                <a:spcPts val="1400"/>
              </a:spcBef>
              <a:spcAft>
                <a:spcPts val="0"/>
              </a:spcAft>
              <a:buClr>
                <a:srgbClr val="376092"/>
              </a:buClr>
              <a:buSzPts val="2400"/>
              <a:buNone/>
            </a:pPr>
            <a:endParaRPr sz="2400">
              <a:solidFill>
                <a:schemeClr val="accent1"/>
              </a:solidFill>
            </a:endParaRPr>
          </a:p>
          <a:p>
            <a:pPr marL="0" lvl="0" indent="0" algn="l" rtl="0">
              <a:lnSpc>
                <a:spcPct val="90000"/>
              </a:lnSpc>
              <a:spcBef>
                <a:spcPts val="1400"/>
              </a:spcBef>
              <a:spcAft>
                <a:spcPts val="0"/>
              </a:spcAft>
              <a:buClr>
                <a:srgbClr val="376092"/>
              </a:buClr>
              <a:buSzPts val="2400"/>
              <a:buNone/>
            </a:pPr>
            <a:endParaRPr sz="2400"/>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Examples of TPS systems </a:t>
            </a:r>
            <a:endParaRPr sz="4000" b="1">
              <a:solidFill>
                <a:schemeClr val="accent1"/>
              </a:solidFill>
            </a:endParaRPr>
          </a:p>
        </p:txBody>
      </p:sp>
      <p:sp>
        <p:nvSpPr>
          <p:cNvPr id="262" name="Google Shape;262;p21"/>
          <p:cNvSpPr txBox="1">
            <a:spLocks noGrp="1"/>
          </p:cNvSpPr>
          <p:nvPr>
            <p:ph type="body" idx="1"/>
          </p:nvPr>
        </p:nvSpPr>
        <p:spPr>
          <a:xfrm>
            <a:off x="879263" y="1826475"/>
            <a:ext cx="7131131"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000"/>
              <a:buFont typeface="Courier New"/>
              <a:buChar char="o"/>
            </a:pPr>
            <a:r>
              <a:rPr lang="en-US"/>
              <a:t>Sales order entry</a:t>
            </a:r>
            <a:endParaRPr/>
          </a:p>
          <a:p>
            <a:pPr marL="360363" lvl="0" indent="-360363" algn="l" rtl="0">
              <a:lnSpc>
                <a:spcPct val="90000"/>
              </a:lnSpc>
              <a:spcBef>
                <a:spcPts val="1400"/>
              </a:spcBef>
              <a:spcAft>
                <a:spcPts val="0"/>
              </a:spcAft>
              <a:buSzPts val="2000"/>
              <a:buFont typeface="Courier New"/>
              <a:buChar char="o"/>
            </a:pPr>
            <a:r>
              <a:rPr lang="en-US"/>
              <a:t>Hotel reservation systems</a:t>
            </a:r>
            <a:endParaRPr/>
          </a:p>
          <a:p>
            <a:pPr marL="360363" lvl="0" indent="-360363" algn="l" rtl="0">
              <a:lnSpc>
                <a:spcPct val="90000"/>
              </a:lnSpc>
              <a:spcBef>
                <a:spcPts val="1400"/>
              </a:spcBef>
              <a:spcAft>
                <a:spcPts val="0"/>
              </a:spcAft>
              <a:buSzPts val="2000"/>
              <a:buFont typeface="Courier New"/>
              <a:buChar char="o"/>
            </a:pPr>
            <a:r>
              <a:rPr lang="en-US"/>
              <a:t>Payroll</a:t>
            </a:r>
            <a:endParaRPr/>
          </a:p>
          <a:p>
            <a:pPr marL="360363" lvl="0" indent="-360363" algn="l" rtl="0">
              <a:lnSpc>
                <a:spcPct val="90000"/>
              </a:lnSpc>
              <a:spcBef>
                <a:spcPts val="1400"/>
              </a:spcBef>
              <a:spcAft>
                <a:spcPts val="0"/>
              </a:spcAft>
              <a:buSzPts val="2000"/>
              <a:buFont typeface="Courier New"/>
              <a:buChar char="o"/>
            </a:pPr>
            <a:r>
              <a:rPr lang="en-US"/>
              <a:t>Employee record keeping</a:t>
            </a:r>
            <a:endParaRPr/>
          </a:p>
          <a:p>
            <a:pPr marL="360363" lvl="0" indent="-360363" algn="l" rtl="0">
              <a:lnSpc>
                <a:spcPct val="90000"/>
              </a:lnSpc>
              <a:spcBef>
                <a:spcPts val="1400"/>
              </a:spcBef>
              <a:spcAft>
                <a:spcPts val="0"/>
              </a:spcAft>
              <a:buSzPts val="2000"/>
              <a:buFont typeface="Courier New"/>
              <a:buChar char="o"/>
            </a:pPr>
            <a:r>
              <a:rPr lang="en-US"/>
              <a:t>Automated teller machines</a:t>
            </a:r>
            <a:endParaRPr/>
          </a:p>
          <a:p>
            <a:pPr marL="360363" lvl="0" indent="-360363" algn="l" rtl="0">
              <a:lnSpc>
                <a:spcPct val="90000"/>
              </a:lnSpc>
              <a:spcBef>
                <a:spcPts val="1400"/>
              </a:spcBef>
              <a:spcAft>
                <a:spcPts val="0"/>
              </a:spcAft>
              <a:buSzPts val="2000"/>
              <a:buFont typeface="Courier New"/>
              <a:buChar char="o"/>
            </a:pPr>
            <a:r>
              <a:rPr lang="en-US"/>
              <a:t>Credit card authorizations</a:t>
            </a:r>
            <a:endParaRPr/>
          </a:p>
          <a:p>
            <a:pPr marL="360363" lvl="0" indent="-360363" algn="l" rtl="0">
              <a:lnSpc>
                <a:spcPct val="90000"/>
              </a:lnSpc>
              <a:spcBef>
                <a:spcPts val="1400"/>
              </a:spcBef>
              <a:spcAft>
                <a:spcPts val="0"/>
              </a:spcAft>
              <a:buSzPts val="2000"/>
              <a:buFont typeface="Courier New"/>
              <a:buChar char="o"/>
            </a:pPr>
            <a:r>
              <a:rPr lang="en-US"/>
              <a:t>Online bill payments</a:t>
            </a:r>
            <a:endParaRPr/>
          </a:p>
          <a:p>
            <a:pPr marL="360363" lvl="0" indent="-360363" algn="l" rtl="0">
              <a:lnSpc>
                <a:spcPct val="90000"/>
              </a:lnSpc>
              <a:spcBef>
                <a:spcPts val="1400"/>
              </a:spcBef>
              <a:spcAft>
                <a:spcPts val="0"/>
              </a:spcAft>
              <a:buSzPts val="2000"/>
              <a:buFont typeface="Courier New"/>
              <a:buChar char="o"/>
            </a:pPr>
            <a:r>
              <a:rPr lang="en-US"/>
              <a:t>Self-checkout stations at grocery store</a:t>
            </a:r>
            <a:endParaRPr/>
          </a:p>
          <a:p>
            <a:pPr marL="360363" lvl="0" indent="-360363" algn="l" rtl="0">
              <a:lnSpc>
                <a:spcPct val="90000"/>
              </a:lnSpc>
              <a:spcBef>
                <a:spcPts val="1400"/>
              </a:spcBef>
              <a:spcAft>
                <a:spcPts val="0"/>
              </a:spcAft>
              <a:buSzPts val="2000"/>
              <a:buFont typeface="Courier New"/>
              <a:buChar char="o"/>
            </a:pPr>
            <a:r>
              <a:rPr lang="en-US"/>
              <a:t>The trading of stocks over the Internet </a:t>
            </a:r>
            <a:endParaRPr/>
          </a:p>
          <a:p>
            <a:pPr marL="360363" lvl="0" indent="-360363" algn="l" rtl="0">
              <a:lnSpc>
                <a:spcPct val="90000"/>
              </a:lnSpc>
              <a:spcBef>
                <a:spcPts val="1400"/>
              </a:spcBef>
              <a:spcAft>
                <a:spcPts val="0"/>
              </a:spcAft>
              <a:buSzPts val="2000"/>
              <a:buFont typeface="Courier New"/>
              <a:buChar char="o"/>
            </a:pPr>
            <a:r>
              <a:rPr lang="en-US"/>
              <a:t>Many other electronic commerce</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Example works of TPS for Accounting</a:t>
            </a:r>
            <a:endParaRPr/>
          </a:p>
        </p:txBody>
      </p:sp>
      <p:sp>
        <p:nvSpPr>
          <p:cNvPr id="269" name="Google Shape;269;p22"/>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000"/>
              <a:buFont typeface="Noto Sans Symbols"/>
              <a:buChar char="❑"/>
            </a:pPr>
            <a:r>
              <a:rPr lang="en-US">
                <a:solidFill>
                  <a:schemeClr val="dk1"/>
                </a:solidFill>
              </a:rPr>
              <a:t>Sales order processing</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dk1"/>
                </a:solidFill>
              </a:rPr>
              <a:t>Accounts receivable</a:t>
            </a:r>
            <a:endParaRPr/>
          </a:p>
          <a:p>
            <a:pPr marL="360363" lvl="0" indent="-360363" algn="l" rtl="0">
              <a:lnSpc>
                <a:spcPct val="90000"/>
              </a:lnSpc>
              <a:spcBef>
                <a:spcPts val="1400"/>
              </a:spcBef>
              <a:spcAft>
                <a:spcPts val="0"/>
              </a:spcAft>
              <a:buClr>
                <a:srgbClr val="376092"/>
              </a:buClr>
              <a:buSzPts val="2000"/>
              <a:buFont typeface="Noto Sans Symbols"/>
              <a:buChar char="❑"/>
            </a:pPr>
            <a:r>
              <a:rPr lang="en-US">
                <a:solidFill>
                  <a:schemeClr val="dk1"/>
                </a:solidFill>
              </a:rPr>
              <a:t>Inventory and purchasing</a:t>
            </a:r>
            <a:endParaRPr/>
          </a:p>
          <a:p>
            <a:pPr marL="91440" lvl="0" indent="0" algn="l" rtl="0">
              <a:lnSpc>
                <a:spcPct val="90000"/>
              </a:lnSpc>
              <a:spcBef>
                <a:spcPts val="1400"/>
              </a:spcBef>
              <a:spcAft>
                <a:spcPts val="0"/>
              </a:spcAft>
              <a:buClr>
                <a:srgbClr val="376092"/>
              </a:buClr>
              <a:buSzPts val="2000"/>
              <a:buNone/>
            </a:pPr>
            <a:endParaRPr/>
          </a:p>
        </p:txBody>
      </p:sp>
      <p:grpSp>
        <p:nvGrpSpPr>
          <p:cNvPr id="270" name="Google Shape;270;p22"/>
          <p:cNvGrpSpPr/>
          <p:nvPr/>
        </p:nvGrpSpPr>
        <p:grpSpPr>
          <a:xfrm>
            <a:off x="1833724" y="3171218"/>
            <a:ext cx="6376826" cy="3166117"/>
            <a:chOff x="866775" y="2771775"/>
            <a:chExt cx="7000875" cy="3476625"/>
          </a:xfrm>
        </p:grpSpPr>
        <p:sp>
          <p:nvSpPr>
            <p:cNvPr id="271" name="Google Shape;271;p22"/>
            <p:cNvSpPr/>
            <p:nvPr/>
          </p:nvSpPr>
          <p:spPr>
            <a:xfrm>
              <a:off x="866775" y="2771775"/>
              <a:ext cx="7000875" cy="3476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2" name="Google Shape;272;p22" descr="C:\Users\Glen\Documents\McGraw-Hill\OLeary-CE2012\ART\ole16805_ch11\ole16805_1108.jpg"/>
            <p:cNvPicPr preferRelativeResize="0"/>
            <p:nvPr/>
          </p:nvPicPr>
          <p:blipFill rotWithShape="1">
            <a:blip r:embed="rId3">
              <a:alphaModFix/>
            </a:blip>
            <a:srcRect/>
            <a:stretch/>
          </p:blipFill>
          <p:spPr>
            <a:xfrm>
              <a:off x="995362" y="2878137"/>
              <a:ext cx="6757988" cy="3281765"/>
            </a:xfrm>
            <a:prstGeom prst="rect">
              <a:avLst/>
            </a:prstGeom>
            <a:noFill/>
            <a:ln>
              <a:noFill/>
            </a:ln>
          </p:spPr>
        </p:pic>
      </p:gr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3"/>
          <p:cNvPicPr preferRelativeResize="0">
            <a:picLocks noGrp="1"/>
          </p:cNvPicPr>
          <p:nvPr>
            <p:ph type="title"/>
          </p:nvPr>
        </p:nvPicPr>
        <p:blipFill rotWithShape="1">
          <a:blip r:embed="rId3">
            <a:alphaModFix/>
          </a:blip>
          <a:srcRect/>
          <a:stretch/>
        </p:blipFill>
        <p:spPr>
          <a:xfrm>
            <a:off x="555760" y="569847"/>
            <a:ext cx="8521700" cy="1158875"/>
          </a:xfrm>
          <a:prstGeom prst="rect">
            <a:avLst/>
          </a:prstGeom>
          <a:noFill/>
          <a:ln>
            <a:noFill/>
          </a:ln>
        </p:spPr>
      </p:pic>
      <p:sp>
        <p:nvSpPr>
          <p:cNvPr id="279" name="Google Shape;279;p23"/>
          <p:cNvSpPr txBox="1">
            <a:spLocks noGrp="1"/>
          </p:cNvSpPr>
          <p:nvPr>
            <p:ph type="body" idx="1"/>
          </p:nvPr>
        </p:nvSpPr>
        <p:spPr>
          <a:xfrm>
            <a:off x="1238250" y="2530825"/>
            <a:ext cx="715672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Courier New"/>
              <a:buChar char="o"/>
            </a:pPr>
            <a:r>
              <a:rPr lang="en-US" sz="2400" b="1"/>
              <a:t>MIS</a:t>
            </a:r>
            <a:r>
              <a:rPr lang="en-US" sz="2400"/>
              <a:t> is the use of information technology, people, and business processes to record, store and process data to produce information that decision-makers can use to make day-to-day decisions.</a:t>
            </a:r>
            <a:endParaRPr sz="2400">
              <a:solidFill>
                <a:schemeClr val="accent1"/>
              </a:solidFill>
            </a:endParaRPr>
          </a:p>
        </p:txBody>
      </p:sp>
      <p:sp>
        <p:nvSpPr>
          <p:cNvPr id="280" name="Google Shape;280;p23"/>
          <p:cNvSpPr/>
          <p:nvPr/>
        </p:nvSpPr>
        <p:spPr>
          <a:xfrm>
            <a:off x="811269" y="1907526"/>
            <a:ext cx="21434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Calibri"/>
              <a:buNone/>
            </a:pPr>
            <a:r>
              <a:rPr lang="en-US" sz="2800" b="1" i="0" u="none" strike="noStrike" cap="none">
                <a:solidFill>
                  <a:schemeClr val="accent1"/>
                </a:solidFill>
                <a:latin typeface="Calibri"/>
                <a:ea typeface="Calibri"/>
                <a:cs typeface="Calibri"/>
                <a:sym typeface="Calibri"/>
              </a:rPr>
              <a:t>What is MIS?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4"/>
          <p:cNvPicPr preferRelativeResize="0">
            <a:picLocks noGrp="1"/>
          </p:cNvPicPr>
          <p:nvPr>
            <p:ph type="title"/>
          </p:nvPr>
        </p:nvPicPr>
        <p:blipFill rotWithShape="1">
          <a:blip r:embed="rId3">
            <a:alphaModFix/>
          </a:blip>
          <a:srcRect/>
          <a:stretch/>
        </p:blipFill>
        <p:spPr>
          <a:xfrm>
            <a:off x="542925" y="589303"/>
            <a:ext cx="8521700" cy="1158875"/>
          </a:xfrm>
          <a:prstGeom prst="rect">
            <a:avLst/>
          </a:prstGeom>
          <a:noFill/>
          <a:ln>
            <a:noFill/>
          </a:ln>
        </p:spPr>
      </p:pic>
      <p:sp>
        <p:nvSpPr>
          <p:cNvPr id="286" name="Google Shape;286;p24"/>
          <p:cNvSpPr txBox="1">
            <a:spLocks noGrp="1"/>
          </p:cNvSpPr>
          <p:nvPr>
            <p:ph type="body" idx="1"/>
          </p:nvPr>
        </p:nvSpPr>
        <p:spPr>
          <a:xfrm>
            <a:off x="901334" y="2371008"/>
            <a:ext cx="7532547"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MIS provides the information needed for decision-makers to make effective decisions. </a:t>
            </a:r>
            <a:endParaRPr/>
          </a:p>
          <a:p>
            <a:pPr marL="360363" lvl="0" indent="-360363" algn="l" rtl="0">
              <a:lnSpc>
                <a:spcPct val="90000"/>
              </a:lnSpc>
              <a:spcBef>
                <a:spcPts val="1400"/>
              </a:spcBef>
              <a:spcAft>
                <a:spcPts val="0"/>
              </a:spcAft>
              <a:buSzPts val="2400"/>
              <a:buFont typeface="Noto Sans Symbols"/>
              <a:buChar char="❑"/>
            </a:pPr>
            <a:r>
              <a:rPr lang="en-US" sz="2400"/>
              <a:t>MIS systems provide a smooth way of communication within and outside the organization </a:t>
            </a:r>
            <a:endParaRPr/>
          </a:p>
          <a:p>
            <a:pPr marL="360363" lvl="0" indent="-360363" algn="l" rtl="0">
              <a:lnSpc>
                <a:spcPct val="90000"/>
              </a:lnSpc>
              <a:spcBef>
                <a:spcPts val="1400"/>
              </a:spcBef>
              <a:spcAft>
                <a:spcPts val="0"/>
              </a:spcAft>
              <a:buSzPts val="2400"/>
              <a:buFont typeface="Noto Sans Symbols"/>
              <a:buChar char="❑"/>
            </a:pPr>
            <a:r>
              <a:rPr lang="en-US" sz="2400"/>
              <a:t>Record keeping – MIS records all an organization's business transactions and provides a reference point.</a:t>
            </a:r>
            <a:endParaRPr/>
          </a:p>
          <a:p>
            <a:pPr marL="360363" lvl="0" indent="-207963" algn="l" rtl="0">
              <a:lnSpc>
                <a:spcPct val="90000"/>
              </a:lnSpc>
              <a:spcBef>
                <a:spcPts val="1400"/>
              </a:spcBef>
              <a:spcAft>
                <a:spcPts val="0"/>
              </a:spcAft>
              <a:buSzPts val="2400"/>
              <a:buFont typeface="Noto Sans Symbols"/>
              <a:buNone/>
            </a:pPr>
            <a:endParaRPr sz="2400"/>
          </a:p>
        </p:txBody>
      </p:sp>
      <p:sp>
        <p:nvSpPr>
          <p:cNvPr id="287" name="Google Shape;287;p24"/>
          <p:cNvSpPr/>
          <p:nvPr/>
        </p:nvSpPr>
        <p:spPr>
          <a:xfrm>
            <a:off x="790355" y="1792807"/>
            <a:ext cx="27376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Calibri"/>
              <a:buNone/>
            </a:pPr>
            <a:r>
              <a:rPr lang="en-US" sz="2800" b="1" i="0" u="none" strike="noStrike" cap="none">
                <a:solidFill>
                  <a:schemeClr val="accent1"/>
                </a:solidFill>
                <a:latin typeface="Calibri"/>
                <a:ea typeface="Calibri"/>
                <a:cs typeface="Calibri"/>
                <a:sym typeface="Calibri"/>
              </a:rPr>
              <a:t>The need for MIS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5"/>
          <p:cNvPicPr preferRelativeResize="0">
            <a:picLocks noGrp="1"/>
          </p:cNvPicPr>
          <p:nvPr>
            <p:ph type="title"/>
          </p:nvPr>
        </p:nvPicPr>
        <p:blipFill rotWithShape="1">
          <a:blip r:embed="rId3">
            <a:alphaModFix/>
          </a:blip>
          <a:srcRect/>
          <a:stretch/>
        </p:blipFill>
        <p:spPr>
          <a:xfrm>
            <a:off x="542925" y="569851"/>
            <a:ext cx="8521700" cy="1158875"/>
          </a:xfrm>
          <a:prstGeom prst="rect">
            <a:avLst/>
          </a:prstGeom>
          <a:noFill/>
          <a:ln>
            <a:noFill/>
          </a:ln>
        </p:spPr>
      </p:pic>
      <p:sp>
        <p:nvSpPr>
          <p:cNvPr id="294" name="Google Shape;294;p25"/>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t>Produces standardized reports to support decision-making by middle managers</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Integrates data and summarizes details from databases in a structured form</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Produces predetermined reports</a:t>
            </a:r>
            <a:endParaRPr/>
          </a:p>
          <a:p>
            <a:pPr marL="566928" lvl="2" indent="-182880" algn="l" rtl="0">
              <a:lnSpc>
                <a:spcPct val="90000"/>
              </a:lnSpc>
              <a:spcBef>
                <a:spcPts val="400"/>
              </a:spcBef>
              <a:spcAft>
                <a:spcPts val="0"/>
              </a:spcAft>
              <a:buSzPts val="2000"/>
              <a:buChar char="◦"/>
            </a:pPr>
            <a:r>
              <a:rPr lang="en-US" sz="2000">
                <a:solidFill>
                  <a:schemeClr val="accent1"/>
                </a:solidFill>
              </a:rPr>
              <a:t>Periodic reports</a:t>
            </a:r>
            <a:endParaRPr/>
          </a:p>
          <a:p>
            <a:pPr marL="566928" lvl="2" indent="-182880" algn="l" rtl="0">
              <a:lnSpc>
                <a:spcPct val="90000"/>
              </a:lnSpc>
              <a:spcBef>
                <a:spcPts val="600"/>
              </a:spcBef>
              <a:spcAft>
                <a:spcPts val="0"/>
              </a:spcAft>
              <a:buSzPts val="2000"/>
              <a:buChar char="◦"/>
            </a:pPr>
            <a:r>
              <a:rPr lang="en-US" sz="2000">
                <a:solidFill>
                  <a:schemeClr val="accent1"/>
                </a:solidFill>
              </a:rPr>
              <a:t>Exception reports</a:t>
            </a:r>
            <a:endParaRPr/>
          </a:p>
          <a:p>
            <a:pPr marL="566928" lvl="2" indent="-182880" algn="l" rtl="0">
              <a:lnSpc>
                <a:spcPct val="90000"/>
              </a:lnSpc>
              <a:spcBef>
                <a:spcPts val="600"/>
              </a:spcBef>
              <a:spcAft>
                <a:spcPts val="0"/>
              </a:spcAft>
              <a:buSzPts val="2000"/>
              <a:buChar char="◦"/>
            </a:pPr>
            <a:r>
              <a:rPr lang="en-US" sz="2000">
                <a:solidFill>
                  <a:schemeClr val="accent1"/>
                </a:solidFill>
              </a:rPr>
              <a:t>Demand reports</a:t>
            </a:r>
            <a:endParaRPr/>
          </a:p>
        </p:txBody>
      </p:sp>
      <p:pic>
        <p:nvPicPr>
          <p:cNvPr id="295" name="Google Shape;295;p25" descr="C:\Users\Zouharis\Documents\Laurie\McGraw Hill Computing Essentials 2013\CE_2013_ArtFiles\ole16821_ch11\ole16821_1111.jpg"/>
          <p:cNvPicPr preferRelativeResize="0"/>
          <p:nvPr/>
        </p:nvPicPr>
        <p:blipFill rotWithShape="1">
          <a:blip r:embed="rId4">
            <a:alphaModFix/>
          </a:blip>
          <a:srcRect/>
          <a:stretch/>
        </p:blipFill>
        <p:spPr>
          <a:xfrm>
            <a:off x="5276585" y="3404684"/>
            <a:ext cx="3719656" cy="2785826"/>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Examples of MIS </a:t>
            </a:r>
            <a:endParaRPr sz="4000" b="1">
              <a:solidFill>
                <a:schemeClr val="accent1"/>
              </a:solidFill>
            </a:endParaRPr>
          </a:p>
        </p:txBody>
      </p:sp>
      <p:sp>
        <p:nvSpPr>
          <p:cNvPr id="301" name="Google Shape;301;p26"/>
          <p:cNvSpPr txBox="1">
            <a:spLocks noGrp="1"/>
          </p:cNvSpPr>
          <p:nvPr>
            <p:ph type="body" idx="1"/>
          </p:nvPr>
        </p:nvSpPr>
        <p:spPr>
          <a:xfrm>
            <a:off x="781984" y="1865385"/>
            <a:ext cx="7584776"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Some other examples of management information systems in an organisation </a:t>
            </a:r>
            <a:endParaRPr/>
          </a:p>
          <a:p>
            <a:pPr marL="566928" lvl="2" indent="-182880" algn="l" rtl="0">
              <a:lnSpc>
                <a:spcPct val="90000"/>
              </a:lnSpc>
              <a:spcBef>
                <a:spcPts val="400"/>
              </a:spcBef>
              <a:spcAft>
                <a:spcPts val="0"/>
              </a:spcAft>
              <a:buSzPts val="2000"/>
              <a:buChar char="◦"/>
            </a:pPr>
            <a:r>
              <a:rPr lang="en-US" sz="2000" b="1"/>
              <a:t>process control, </a:t>
            </a:r>
            <a:endParaRPr/>
          </a:p>
          <a:p>
            <a:pPr marL="566928" lvl="2" indent="-182880" algn="l" rtl="0">
              <a:lnSpc>
                <a:spcPct val="90000"/>
              </a:lnSpc>
              <a:spcBef>
                <a:spcPts val="600"/>
              </a:spcBef>
              <a:spcAft>
                <a:spcPts val="0"/>
              </a:spcAft>
              <a:buSzPts val="2000"/>
              <a:buChar char="◦"/>
            </a:pPr>
            <a:r>
              <a:rPr lang="en-US" sz="2000" b="1"/>
              <a:t>office automation</a:t>
            </a:r>
            <a:endParaRPr sz="2000"/>
          </a:p>
          <a:p>
            <a:pPr marL="566928" lvl="2" indent="-182880" algn="l" rtl="0">
              <a:lnSpc>
                <a:spcPct val="90000"/>
              </a:lnSpc>
              <a:spcBef>
                <a:spcPts val="600"/>
              </a:spcBef>
              <a:spcAft>
                <a:spcPts val="0"/>
              </a:spcAft>
              <a:buSzPts val="2000"/>
              <a:buChar char="◦"/>
            </a:pPr>
            <a:r>
              <a:rPr lang="en-US" sz="2000"/>
              <a:t>enterprise resource planning</a:t>
            </a:r>
            <a:endParaRPr/>
          </a:p>
          <a:p>
            <a:pPr marL="566928" lvl="2" indent="-182880" algn="l" rtl="0">
              <a:lnSpc>
                <a:spcPct val="90000"/>
              </a:lnSpc>
              <a:spcBef>
                <a:spcPts val="600"/>
              </a:spcBef>
              <a:spcAft>
                <a:spcPts val="0"/>
              </a:spcAft>
              <a:buSzPts val="2000"/>
              <a:buChar char="◦"/>
            </a:pPr>
            <a:r>
              <a:rPr lang="en-US" sz="2000"/>
              <a:t>finance systems</a:t>
            </a:r>
            <a:endParaRPr/>
          </a:p>
          <a:p>
            <a:pPr marL="566928" lvl="2" indent="-182880" algn="l" rtl="0">
              <a:lnSpc>
                <a:spcPct val="90000"/>
              </a:lnSpc>
              <a:spcBef>
                <a:spcPts val="600"/>
              </a:spcBef>
              <a:spcAft>
                <a:spcPts val="0"/>
              </a:spcAft>
              <a:buSzPts val="2000"/>
              <a:buChar char="◦"/>
            </a:pPr>
            <a:r>
              <a:rPr lang="en-US" sz="2000"/>
              <a:t>management reporting</a:t>
            </a:r>
            <a:endParaRPr/>
          </a:p>
          <a:p>
            <a:pPr marL="566928" lvl="2" indent="-182880" algn="l" rtl="0">
              <a:lnSpc>
                <a:spcPct val="90000"/>
              </a:lnSpc>
              <a:spcBef>
                <a:spcPts val="600"/>
              </a:spcBef>
              <a:spcAft>
                <a:spcPts val="0"/>
              </a:spcAft>
              <a:buSzPts val="2000"/>
              <a:buChar char="◦"/>
            </a:pPr>
            <a:r>
              <a:rPr lang="en-US" sz="2000"/>
              <a:t>and many more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7"/>
          <p:cNvPicPr preferRelativeResize="0">
            <a:picLocks noGrp="1"/>
          </p:cNvPicPr>
          <p:nvPr>
            <p:ph type="title"/>
          </p:nvPr>
        </p:nvPicPr>
        <p:blipFill rotWithShape="1">
          <a:blip r:embed="rId3">
            <a:alphaModFix/>
          </a:blip>
          <a:srcRect/>
          <a:stretch/>
        </p:blipFill>
        <p:spPr>
          <a:xfrm>
            <a:off x="542925" y="579569"/>
            <a:ext cx="8521700" cy="1158875"/>
          </a:xfrm>
          <a:prstGeom prst="rect">
            <a:avLst/>
          </a:prstGeom>
          <a:noFill/>
          <a:ln>
            <a:noFill/>
          </a:ln>
        </p:spPr>
      </p:pic>
      <p:sp>
        <p:nvSpPr>
          <p:cNvPr id="308" name="Google Shape;308;p27"/>
          <p:cNvSpPr txBox="1">
            <a:spLocks noGrp="1"/>
          </p:cNvSpPr>
          <p:nvPr>
            <p:ph type="body" idx="1"/>
          </p:nvPr>
        </p:nvSpPr>
        <p:spPr>
          <a:xfrm>
            <a:off x="812800" y="1972287"/>
            <a:ext cx="713105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Flexible tool for analyzing data for decision-making purposes</a:t>
            </a:r>
            <a:endParaRPr/>
          </a:p>
          <a:p>
            <a:pPr marL="360363" lvl="0" indent="-360363" algn="l" rtl="0">
              <a:lnSpc>
                <a:spcPct val="90000"/>
              </a:lnSpc>
              <a:spcBef>
                <a:spcPts val="1200"/>
              </a:spcBef>
              <a:spcAft>
                <a:spcPts val="0"/>
              </a:spcAft>
              <a:buSzPts val="2400"/>
              <a:buFont typeface="Noto Sans Symbols"/>
              <a:buChar char="❑"/>
            </a:pPr>
            <a:r>
              <a:rPr lang="en-US" sz="2400"/>
              <a:t>Enables managers to get answers to unexpected and generally non-recurring problems</a:t>
            </a:r>
            <a:endParaRPr/>
          </a:p>
          <a:p>
            <a:pPr marL="566928" lvl="2" indent="-182880" algn="l" rtl="0">
              <a:lnSpc>
                <a:spcPct val="90000"/>
              </a:lnSpc>
              <a:spcBef>
                <a:spcPts val="200"/>
              </a:spcBef>
              <a:spcAft>
                <a:spcPts val="0"/>
              </a:spcAft>
              <a:buClr>
                <a:srgbClr val="AB620D"/>
              </a:buClr>
              <a:buSzPts val="2000"/>
              <a:buChar char="◦"/>
            </a:pPr>
            <a:r>
              <a:rPr lang="en-US" sz="2000"/>
              <a:t>Reports do not have a fixed format</a:t>
            </a:r>
            <a:endParaRPr/>
          </a:p>
          <a:p>
            <a:pPr marL="360363" lvl="0" indent="-360363" algn="l" rtl="0">
              <a:lnSpc>
                <a:spcPct val="90000"/>
              </a:lnSpc>
              <a:spcBef>
                <a:spcPts val="1200"/>
              </a:spcBef>
              <a:spcAft>
                <a:spcPts val="0"/>
              </a:spcAft>
              <a:buSzPts val="2400"/>
              <a:buFont typeface="Noto Sans Symbols"/>
              <a:buChar char="❑"/>
            </a:pPr>
            <a:r>
              <a:rPr lang="en-US" sz="2400"/>
              <a:t>Microsoft Access is often</a:t>
            </a:r>
            <a:br>
              <a:rPr lang="en-US" sz="2400"/>
            </a:br>
            <a:r>
              <a:rPr lang="en-US" sz="2400"/>
              <a:t>used to provide an easy</a:t>
            </a:r>
            <a:br>
              <a:rPr lang="en-US" sz="2400"/>
            </a:br>
            <a:r>
              <a:rPr lang="en-US" sz="2400"/>
              <a:t>front-end interface for</a:t>
            </a:r>
            <a:br>
              <a:rPr lang="en-US" sz="2400"/>
            </a:br>
            <a:r>
              <a:rPr lang="en-US" sz="2400"/>
              <a:t>performing SQL decision</a:t>
            </a:r>
            <a:br>
              <a:rPr lang="en-US" sz="2400"/>
            </a:br>
            <a:r>
              <a:rPr lang="en-US" sz="2400"/>
              <a:t>support queries</a:t>
            </a:r>
            <a:endParaRPr/>
          </a:p>
          <a:p>
            <a:pPr marL="91440" lvl="0" indent="0" algn="l" rtl="0">
              <a:lnSpc>
                <a:spcPct val="90000"/>
              </a:lnSpc>
              <a:spcBef>
                <a:spcPts val="1200"/>
              </a:spcBef>
              <a:spcAft>
                <a:spcPts val="0"/>
              </a:spcAft>
              <a:buSzPts val="2400"/>
              <a:buNone/>
            </a:pPr>
            <a:endParaRPr sz="2400"/>
          </a:p>
        </p:txBody>
      </p:sp>
      <p:pic>
        <p:nvPicPr>
          <p:cNvPr id="309" name="Google Shape;309;p27" descr="C:\Users\Glen\Documents\McGraw-Hill\OLeary-CE2012\ART\ole16805_ch11\ole16805_1112.jpg"/>
          <p:cNvPicPr preferRelativeResize="0"/>
          <p:nvPr/>
        </p:nvPicPr>
        <p:blipFill rotWithShape="1">
          <a:blip r:embed="rId4">
            <a:alphaModFix/>
          </a:blip>
          <a:srcRect/>
          <a:stretch/>
        </p:blipFill>
        <p:spPr>
          <a:xfrm>
            <a:off x="5043151" y="3856747"/>
            <a:ext cx="3200400" cy="2224088"/>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28"/>
          <p:cNvPicPr preferRelativeResize="0">
            <a:picLocks noGrp="1"/>
          </p:cNvPicPr>
          <p:nvPr>
            <p:ph type="title"/>
          </p:nvPr>
        </p:nvPicPr>
        <p:blipFill rotWithShape="1">
          <a:blip r:embed="rId3">
            <a:alphaModFix/>
          </a:blip>
          <a:srcRect/>
          <a:stretch/>
        </p:blipFill>
        <p:spPr>
          <a:xfrm>
            <a:off x="542925" y="618485"/>
            <a:ext cx="8521700" cy="1158875"/>
          </a:xfrm>
          <a:prstGeom prst="rect">
            <a:avLst/>
          </a:prstGeom>
          <a:noFill/>
          <a:ln>
            <a:noFill/>
          </a:ln>
        </p:spPr>
      </p:pic>
      <p:sp>
        <p:nvSpPr>
          <p:cNvPr id="316" name="Google Shape;316;p28"/>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solidFill>
                  <a:schemeClr val="accent1"/>
                </a:solidFill>
              </a:rPr>
              <a:t>User</a:t>
            </a:r>
            <a:endParaRPr/>
          </a:p>
          <a:p>
            <a:pPr marL="384048" lvl="1" indent="-182880" algn="l" rtl="0">
              <a:lnSpc>
                <a:spcPct val="90000"/>
              </a:lnSpc>
              <a:spcBef>
                <a:spcPts val="400"/>
              </a:spcBef>
              <a:spcAft>
                <a:spcPts val="0"/>
              </a:spcAft>
              <a:buSzPts val="2000"/>
              <a:buChar char="◦"/>
            </a:pPr>
            <a:r>
              <a:rPr lang="en-US" sz="2000"/>
              <a:t>A decision-maker, like yourself </a:t>
            </a:r>
            <a:endParaRPr/>
          </a:p>
          <a:p>
            <a:pPr marL="360363" lvl="0" indent="-360363" algn="l" rtl="0">
              <a:lnSpc>
                <a:spcPct val="90000"/>
              </a:lnSpc>
              <a:spcBef>
                <a:spcPts val="1600"/>
              </a:spcBef>
              <a:spcAft>
                <a:spcPts val="0"/>
              </a:spcAft>
              <a:buClr>
                <a:srgbClr val="376092"/>
              </a:buClr>
              <a:buSzPts val="2400"/>
              <a:buFont typeface="Noto Sans Symbols"/>
              <a:buChar char="❑"/>
            </a:pPr>
            <a:r>
              <a:rPr lang="en-US" sz="2400">
                <a:solidFill>
                  <a:schemeClr val="accent1"/>
                </a:solidFill>
              </a:rPr>
              <a:t>System software</a:t>
            </a:r>
            <a:endParaRPr/>
          </a:p>
          <a:p>
            <a:pPr marL="384048" lvl="1" indent="-182880" algn="l" rtl="0">
              <a:lnSpc>
                <a:spcPct val="90000"/>
              </a:lnSpc>
              <a:spcBef>
                <a:spcPts val="400"/>
              </a:spcBef>
              <a:spcAft>
                <a:spcPts val="0"/>
              </a:spcAft>
              <a:buSzPts val="2000"/>
              <a:buChar char="◦"/>
            </a:pPr>
            <a:r>
              <a:rPr lang="en-US" sz="2000"/>
              <a:t>Operating system</a:t>
            </a:r>
            <a:endParaRPr/>
          </a:p>
          <a:p>
            <a:pPr marL="384048" lvl="1" indent="-182880" algn="l" rtl="0">
              <a:lnSpc>
                <a:spcPct val="90000"/>
              </a:lnSpc>
              <a:spcBef>
                <a:spcPts val="600"/>
              </a:spcBef>
              <a:spcAft>
                <a:spcPts val="0"/>
              </a:spcAft>
              <a:buSzPts val="2000"/>
              <a:buChar char="◦"/>
            </a:pPr>
            <a:r>
              <a:rPr lang="en-US" sz="2000"/>
              <a:t>Easy to learn and use</a:t>
            </a:r>
            <a:endParaRPr/>
          </a:p>
          <a:p>
            <a:pPr marL="360363" lvl="0" indent="-360363" algn="l" rtl="0">
              <a:lnSpc>
                <a:spcPct val="90000"/>
              </a:lnSpc>
              <a:spcBef>
                <a:spcPts val="1600"/>
              </a:spcBef>
              <a:spcAft>
                <a:spcPts val="0"/>
              </a:spcAft>
              <a:buClr>
                <a:srgbClr val="376092"/>
              </a:buClr>
              <a:buSzPts val="2400"/>
              <a:buFont typeface="Noto Sans Symbols"/>
              <a:buChar char="❑"/>
            </a:pPr>
            <a:r>
              <a:rPr lang="en-US" sz="2400"/>
              <a:t>Data</a:t>
            </a:r>
            <a:endParaRPr/>
          </a:p>
          <a:p>
            <a:pPr marL="384048" lvl="1" indent="-182880" algn="l" rtl="0">
              <a:lnSpc>
                <a:spcPct val="90000"/>
              </a:lnSpc>
              <a:spcBef>
                <a:spcPts val="400"/>
              </a:spcBef>
              <a:spcAft>
                <a:spcPts val="0"/>
              </a:spcAft>
              <a:buSzPts val="2000"/>
              <a:buChar char="◦"/>
            </a:pPr>
            <a:r>
              <a:rPr lang="en-US" sz="2000">
                <a:solidFill>
                  <a:schemeClr val="accent1"/>
                </a:solidFill>
              </a:rPr>
              <a:t>Internal data</a:t>
            </a:r>
            <a:endParaRPr/>
          </a:p>
          <a:p>
            <a:pPr marL="384048" lvl="1" indent="-182880" algn="l" rtl="0">
              <a:lnSpc>
                <a:spcPct val="90000"/>
              </a:lnSpc>
              <a:spcBef>
                <a:spcPts val="600"/>
              </a:spcBef>
              <a:spcAft>
                <a:spcPts val="0"/>
              </a:spcAft>
              <a:buSzPts val="2000"/>
              <a:buChar char="◦"/>
            </a:pPr>
            <a:r>
              <a:rPr lang="en-US" sz="2000">
                <a:solidFill>
                  <a:schemeClr val="accent1"/>
                </a:solidFill>
              </a:rPr>
              <a:t>External data</a:t>
            </a:r>
            <a:endParaRPr/>
          </a:p>
          <a:p>
            <a:pPr marL="91440" lvl="0" indent="-91440" algn="l" rtl="0">
              <a:lnSpc>
                <a:spcPct val="90000"/>
              </a:lnSpc>
              <a:spcBef>
                <a:spcPts val="1600"/>
              </a:spcBef>
              <a:spcAft>
                <a:spcPts val="0"/>
              </a:spcAft>
              <a:buClr>
                <a:srgbClr val="376092"/>
              </a:buClr>
              <a:buSzPts val="2400"/>
              <a:buFont typeface="Noto Sans Symbols"/>
              <a:buChar char="❑"/>
            </a:pPr>
            <a:r>
              <a:rPr lang="en-US" sz="2400">
                <a:solidFill>
                  <a:schemeClr val="accent1"/>
                </a:solidFill>
              </a:rPr>
              <a:t>  Decision models</a:t>
            </a:r>
            <a:endParaRPr/>
          </a:p>
          <a:p>
            <a:pPr marL="91440" lvl="0" indent="0" algn="l" rtl="0">
              <a:lnSpc>
                <a:spcPct val="90000"/>
              </a:lnSpc>
              <a:spcBef>
                <a:spcPts val="1400"/>
              </a:spcBef>
              <a:spcAft>
                <a:spcPts val="0"/>
              </a:spcAft>
              <a:buClr>
                <a:srgbClr val="376092"/>
              </a:buClr>
              <a:buSzPts val="2400"/>
              <a:buNone/>
            </a:pPr>
            <a:endParaRPr sz="2400"/>
          </a:p>
        </p:txBody>
      </p:sp>
      <p:pic>
        <p:nvPicPr>
          <p:cNvPr id="317" name="Google Shape;317;p28" descr="C:\Users\Glen\Documents\McGraw-Hill\OLeary-CE2012\ART\ole16805_ch11\ole16805_1116.jpg"/>
          <p:cNvPicPr preferRelativeResize="0"/>
          <p:nvPr/>
        </p:nvPicPr>
        <p:blipFill rotWithShape="1">
          <a:blip r:embed="rId4">
            <a:alphaModFix/>
          </a:blip>
          <a:srcRect/>
          <a:stretch/>
        </p:blipFill>
        <p:spPr>
          <a:xfrm>
            <a:off x="5653020" y="2114768"/>
            <a:ext cx="2560637" cy="3822700"/>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29"/>
          <p:cNvPicPr preferRelativeResize="0">
            <a:picLocks noGrp="1"/>
          </p:cNvPicPr>
          <p:nvPr>
            <p:ph type="title"/>
          </p:nvPr>
        </p:nvPicPr>
        <p:blipFill rotWithShape="1">
          <a:blip r:embed="rId3">
            <a:alphaModFix/>
          </a:blip>
          <a:srcRect/>
          <a:stretch/>
        </p:blipFill>
        <p:spPr>
          <a:xfrm>
            <a:off x="622300" y="608756"/>
            <a:ext cx="8521700" cy="1158875"/>
          </a:xfrm>
          <a:prstGeom prst="rect">
            <a:avLst/>
          </a:prstGeom>
          <a:noFill/>
          <a:ln>
            <a:noFill/>
          </a:ln>
        </p:spPr>
      </p:pic>
      <p:sp>
        <p:nvSpPr>
          <p:cNvPr id="324" name="Google Shape;324;p29"/>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solidFill>
                  <a:schemeClr val="accent1"/>
                </a:solidFill>
              </a:rPr>
              <a:t>Strategic models</a:t>
            </a:r>
            <a:endParaRPr/>
          </a:p>
          <a:p>
            <a:pPr marL="384048" lvl="1" indent="-182880" algn="l" rtl="0">
              <a:lnSpc>
                <a:spcPct val="90000"/>
              </a:lnSpc>
              <a:spcBef>
                <a:spcPts val="400"/>
              </a:spcBef>
              <a:spcAft>
                <a:spcPts val="0"/>
              </a:spcAft>
              <a:buSzPts val="2000"/>
              <a:buChar char="◦"/>
            </a:pPr>
            <a:r>
              <a:rPr lang="en-US" sz="2000"/>
              <a:t>Assists top level management in long-range planning</a:t>
            </a:r>
            <a:endParaRPr/>
          </a:p>
          <a:p>
            <a:pPr marL="91440" lvl="0" indent="-91440" algn="l" rtl="0">
              <a:lnSpc>
                <a:spcPct val="90000"/>
              </a:lnSpc>
              <a:spcBef>
                <a:spcPts val="1600"/>
              </a:spcBef>
              <a:spcAft>
                <a:spcPts val="0"/>
              </a:spcAft>
              <a:buClr>
                <a:srgbClr val="376092"/>
              </a:buClr>
              <a:buSzPts val="2400"/>
              <a:buChar char=" "/>
            </a:pPr>
            <a:r>
              <a:rPr lang="en-US" sz="2400">
                <a:solidFill>
                  <a:schemeClr val="accent1"/>
                </a:solidFill>
              </a:rPr>
              <a:t>Tactical models</a:t>
            </a:r>
            <a:endParaRPr/>
          </a:p>
          <a:p>
            <a:pPr marL="384048" lvl="1" indent="-182880" algn="l" rtl="0">
              <a:lnSpc>
                <a:spcPct val="90000"/>
              </a:lnSpc>
              <a:spcBef>
                <a:spcPts val="400"/>
              </a:spcBef>
              <a:spcAft>
                <a:spcPts val="0"/>
              </a:spcAft>
              <a:buSzPts val="2000"/>
              <a:buChar char="◦"/>
            </a:pPr>
            <a:r>
              <a:rPr lang="en-US" sz="2000"/>
              <a:t>Assists middle-management control the work</a:t>
            </a:r>
            <a:endParaRPr/>
          </a:p>
          <a:p>
            <a:pPr marL="384048" lvl="1" indent="-182880" algn="l" rtl="0">
              <a:lnSpc>
                <a:spcPct val="90000"/>
              </a:lnSpc>
              <a:spcBef>
                <a:spcPts val="600"/>
              </a:spcBef>
              <a:spcAft>
                <a:spcPts val="0"/>
              </a:spcAft>
              <a:buSzPts val="2000"/>
              <a:buChar char="◦"/>
            </a:pPr>
            <a:r>
              <a:rPr lang="en-US" sz="2000"/>
              <a:t>Financial and sales promotion planning</a:t>
            </a:r>
            <a:endParaRPr/>
          </a:p>
          <a:p>
            <a:pPr marL="91440" lvl="0" indent="-91440" algn="l" rtl="0">
              <a:lnSpc>
                <a:spcPct val="90000"/>
              </a:lnSpc>
              <a:spcBef>
                <a:spcPts val="1600"/>
              </a:spcBef>
              <a:spcAft>
                <a:spcPts val="0"/>
              </a:spcAft>
              <a:buClr>
                <a:srgbClr val="376092"/>
              </a:buClr>
              <a:buSzPts val="2400"/>
              <a:buChar char=" "/>
            </a:pPr>
            <a:r>
              <a:rPr lang="en-US" sz="2400">
                <a:solidFill>
                  <a:schemeClr val="accent1"/>
                </a:solidFill>
              </a:rPr>
              <a:t>Operational models</a:t>
            </a:r>
            <a:endParaRPr/>
          </a:p>
          <a:p>
            <a:pPr marL="384048" lvl="1" indent="-182880" algn="l" rtl="0">
              <a:lnSpc>
                <a:spcPct val="90000"/>
              </a:lnSpc>
              <a:spcBef>
                <a:spcPts val="400"/>
              </a:spcBef>
              <a:spcAft>
                <a:spcPts val="0"/>
              </a:spcAft>
              <a:buSzPts val="2000"/>
              <a:buChar char="◦"/>
            </a:pPr>
            <a:r>
              <a:rPr lang="en-US" sz="2000"/>
              <a:t>Assists lower-level managers accomplish the daily activities and objectives</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Learning Objectives </a:t>
            </a:r>
            <a:endParaRPr/>
          </a:p>
        </p:txBody>
      </p:sp>
      <p:sp>
        <p:nvSpPr>
          <p:cNvPr id="131" name="Google Shape;131;p3"/>
          <p:cNvSpPr txBox="1">
            <a:spLocks noGrp="1"/>
          </p:cNvSpPr>
          <p:nvPr>
            <p:ph type="body" idx="1"/>
          </p:nvPr>
        </p:nvSpPr>
        <p:spPr>
          <a:xfrm>
            <a:off x="892233" y="2099388"/>
            <a:ext cx="6870836" cy="384421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000"/>
              <a:buFont typeface="Noto Sans Symbols"/>
              <a:buChar char="❑"/>
            </a:pPr>
            <a:r>
              <a:rPr lang="en-US"/>
              <a:t>Discuss computer-based information systems.</a:t>
            </a:r>
            <a:endParaRPr/>
          </a:p>
          <a:p>
            <a:pPr marL="360363" lvl="0" indent="-360363" algn="l" rtl="0">
              <a:lnSpc>
                <a:spcPct val="90000"/>
              </a:lnSpc>
              <a:spcBef>
                <a:spcPts val="1400"/>
              </a:spcBef>
              <a:spcAft>
                <a:spcPts val="0"/>
              </a:spcAft>
              <a:buSzPts val="2000"/>
              <a:buFont typeface="Noto Sans Symbols"/>
              <a:buChar char="❑"/>
            </a:pPr>
            <a:r>
              <a:rPr lang="en-US"/>
              <a:t>Distinguish among a transaction processing system, a management information system, a decision support system, and an executive support system.</a:t>
            </a:r>
            <a:endParaRPr/>
          </a:p>
          <a:p>
            <a:pPr marL="360363" lvl="0" indent="-360363" algn="l" rtl="0">
              <a:lnSpc>
                <a:spcPct val="90000"/>
              </a:lnSpc>
              <a:spcBef>
                <a:spcPts val="1400"/>
              </a:spcBef>
              <a:spcAft>
                <a:spcPts val="0"/>
              </a:spcAft>
              <a:buSzPts val="2000"/>
              <a:buFont typeface="Noto Sans Symbols"/>
              <a:buChar char="❑"/>
            </a:pPr>
            <a:r>
              <a:rPr lang="en-US"/>
              <a:t>Distinguish between office automation systems and knowledge work systems.</a:t>
            </a:r>
            <a:endParaRPr/>
          </a:p>
          <a:p>
            <a:pPr marL="360363" lvl="0" indent="-360363" algn="l" rtl="0">
              <a:lnSpc>
                <a:spcPct val="90000"/>
              </a:lnSpc>
              <a:spcBef>
                <a:spcPts val="1400"/>
              </a:spcBef>
              <a:spcAft>
                <a:spcPts val="0"/>
              </a:spcAft>
              <a:buSzPts val="2000"/>
              <a:buFont typeface="Noto Sans Symbols"/>
              <a:buChar char="❑"/>
            </a:pPr>
            <a:r>
              <a:rPr lang="en-US"/>
              <a:t>Explain the difference between data workers and knowledge workers.</a:t>
            </a:r>
            <a:endParaRPr/>
          </a:p>
          <a:p>
            <a:pPr marL="360363" lvl="0" indent="-233363" algn="l" rtl="0">
              <a:lnSpc>
                <a:spcPct val="90000"/>
              </a:lnSpc>
              <a:spcBef>
                <a:spcPts val="1400"/>
              </a:spcBef>
              <a:spcAft>
                <a:spcPts val="0"/>
              </a:spcAft>
              <a:buSzPts val="2000"/>
              <a:buFont typeface="Noto Sans Symbols"/>
              <a:buNone/>
            </a:pPr>
            <a:endParaRPr/>
          </a:p>
          <a:p>
            <a:pPr marL="360363" lvl="0" indent="-233363" algn="l" rtl="0">
              <a:lnSpc>
                <a:spcPct val="90000"/>
              </a:lnSpc>
              <a:spcBef>
                <a:spcPts val="1400"/>
              </a:spcBef>
              <a:spcAft>
                <a:spcPts val="0"/>
              </a:spcAft>
              <a:buSzPts val="2000"/>
              <a:buFont typeface="Noto Sans Symbols"/>
              <a:buNone/>
            </a:pPr>
            <a:endParaRPr/>
          </a:p>
          <a:p>
            <a:pPr marL="91440" lvl="0" indent="0" algn="l" rtl="0">
              <a:lnSpc>
                <a:spcPct val="90000"/>
              </a:lnSpc>
              <a:spcBef>
                <a:spcPts val="1400"/>
              </a:spcBef>
              <a:spcAft>
                <a:spcPts val="0"/>
              </a:spcAft>
              <a:buSzPts val="2000"/>
              <a:buFont typeface="Noto Sans Symbols"/>
              <a:buNone/>
            </a:pPr>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Examples of DSS </a:t>
            </a:r>
            <a:endParaRPr sz="4000" b="1">
              <a:solidFill>
                <a:schemeClr val="accent1"/>
              </a:solidFill>
            </a:endParaRPr>
          </a:p>
        </p:txBody>
      </p:sp>
      <p:sp>
        <p:nvSpPr>
          <p:cNvPr id="330" name="Google Shape;330;p30"/>
          <p:cNvSpPr txBox="1">
            <a:spLocks noGrp="1"/>
          </p:cNvSpPr>
          <p:nvPr>
            <p:ph type="body" idx="1"/>
          </p:nvPr>
        </p:nvSpPr>
        <p:spPr>
          <a:xfrm>
            <a:off x="822960" y="1904297"/>
            <a:ext cx="7620649"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b="1"/>
              <a:t>GPS:</a:t>
            </a:r>
            <a:r>
              <a:rPr lang="en-US" sz="2400"/>
              <a:t> A GPS analyzes route information and traffic data to plan the best path between places.</a:t>
            </a:r>
            <a:endParaRPr/>
          </a:p>
          <a:p>
            <a:pPr marL="360363" lvl="0" indent="-360363" algn="l" rtl="0">
              <a:lnSpc>
                <a:spcPct val="90000"/>
              </a:lnSpc>
              <a:spcBef>
                <a:spcPts val="1400"/>
              </a:spcBef>
              <a:spcAft>
                <a:spcPts val="0"/>
              </a:spcAft>
              <a:buSzPts val="2400"/>
              <a:buFont typeface="Noto Sans Symbols"/>
              <a:buChar char="❑"/>
            </a:pPr>
            <a:r>
              <a:rPr lang="en-US" sz="2400" b="1"/>
              <a:t>Crop planning:</a:t>
            </a:r>
            <a:r>
              <a:rPr lang="en-US" sz="2400"/>
              <a:t> Decision support systems help farmers know the best time to plant, fertilize and harvest crops.</a:t>
            </a:r>
            <a:endParaRPr/>
          </a:p>
          <a:p>
            <a:pPr marL="360363" lvl="0" indent="-360363" algn="l" rtl="0">
              <a:lnSpc>
                <a:spcPct val="90000"/>
              </a:lnSpc>
              <a:spcBef>
                <a:spcPts val="1400"/>
              </a:spcBef>
              <a:spcAft>
                <a:spcPts val="0"/>
              </a:spcAft>
              <a:buSzPts val="2400"/>
              <a:buFont typeface="Noto Sans Symbols"/>
              <a:buChar char="❑"/>
            </a:pPr>
            <a:r>
              <a:rPr lang="en-US" sz="2400" b="1"/>
              <a:t>Enterprise resource planning (ERP) dashboards:</a:t>
            </a:r>
            <a:r>
              <a:rPr lang="en-US" sz="2400"/>
              <a:t> Decision-makers use ERP dashboards to oversee performance indicators.</a:t>
            </a:r>
            <a:endParaRPr/>
          </a:p>
          <a:p>
            <a:pPr marL="360363" lvl="0" indent="-360363" algn="l" rtl="0">
              <a:lnSpc>
                <a:spcPct val="90000"/>
              </a:lnSpc>
              <a:spcBef>
                <a:spcPts val="1400"/>
              </a:spcBef>
              <a:spcAft>
                <a:spcPts val="0"/>
              </a:spcAft>
              <a:buSzPts val="2400"/>
              <a:buFont typeface="Noto Sans Symbols"/>
              <a:buChar char="❑"/>
            </a:pPr>
            <a:r>
              <a:rPr lang="en-US" sz="2400" b="1"/>
              <a:t>Clinical decision-making:</a:t>
            </a:r>
            <a:r>
              <a:rPr lang="en-US" sz="2400"/>
              <a:t> Medical professionals use clinical decision-support systems to help diagnose and plan treatment for patients.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1"/>
          <p:cNvPicPr preferRelativeResize="0">
            <a:picLocks noGrp="1"/>
          </p:cNvPicPr>
          <p:nvPr>
            <p:ph type="title"/>
          </p:nvPr>
        </p:nvPicPr>
        <p:blipFill rotWithShape="1">
          <a:blip r:embed="rId3">
            <a:alphaModFix/>
          </a:blip>
          <a:srcRect/>
          <a:stretch/>
        </p:blipFill>
        <p:spPr>
          <a:xfrm>
            <a:off x="542925" y="560122"/>
            <a:ext cx="8521700" cy="1158875"/>
          </a:xfrm>
          <a:prstGeom prst="rect">
            <a:avLst/>
          </a:prstGeom>
          <a:noFill/>
          <a:ln>
            <a:noFill/>
          </a:ln>
        </p:spPr>
      </p:pic>
      <p:sp>
        <p:nvSpPr>
          <p:cNvPr id="337" name="Google Shape;337;p31"/>
          <p:cNvSpPr txBox="1">
            <a:spLocks noGrp="1"/>
          </p:cNvSpPr>
          <p:nvPr>
            <p:ph type="body" idx="1"/>
          </p:nvPr>
        </p:nvSpPr>
        <p:spPr>
          <a:xfrm>
            <a:off x="912813" y="1755844"/>
            <a:ext cx="713105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Clr>
                <a:srgbClr val="376092"/>
              </a:buClr>
              <a:buSzPts val="2400"/>
              <a:buFont typeface="Noto Sans Symbols"/>
              <a:buChar char="❑"/>
            </a:pPr>
            <a:r>
              <a:rPr lang="en-US" sz="2400"/>
              <a:t>Designed for top management</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Sophisticated software for presenting, summarizing, and analyzing data, but specifically designed to be easy-to-use</a:t>
            </a:r>
            <a:endParaRPr/>
          </a:p>
          <a:p>
            <a:pPr marL="360363" lvl="0" indent="-360363" algn="l" rtl="0">
              <a:lnSpc>
                <a:spcPct val="90000"/>
              </a:lnSpc>
              <a:spcBef>
                <a:spcPts val="1400"/>
              </a:spcBef>
              <a:spcAft>
                <a:spcPts val="0"/>
              </a:spcAft>
              <a:buClr>
                <a:srgbClr val="376092"/>
              </a:buClr>
              <a:buSzPts val="2400"/>
              <a:buFont typeface="Noto Sans Symbols"/>
              <a:buChar char="❑"/>
            </a:pPr>
            <a:r>
              <a:rPr lang="en-US" sz="2400"/>
              <a:t>Provides immediate</a:t>
            </a:r>
            <a:br>
              <a:rPr lang="en-US" sz="2400"/>
            </a:br>
            <a:r>
              <a:rPr lang="en-US" sz="2400"/>
              <a:t>access to a company's</a:t>
            </a:r>
            <a:br>
              <a:rPr lang="en-US" sz="2400"/>
            </a:br>
            <a:r>
              <a:rPr lang="en-US" sz="2400"/>
              <a:t>key performance</a:t>
            </a:r>
            <a:br>
              <a:rPr lang="en-US" sz="2400"/>
            </a:br>
            <a:r>
              <a:rPr lang="en-US" sz="2400"/>
              <a:t>indicators</a:t>
            </a:r>
            <a:endParaRPr/>
          </a:p>
          <a:p>
            <a:pPr marL="360363" lvl="0" indent="-207963" algn="l" rtl="0">
              <a:lnSpc>
                <a:spcPct val="90000"/>
              </a:lnSpc>
              <a:spcBef>
                <a:spcPts val="1400"/>
              </a:spcBef>
              <a:spcAft>
                <a:spcPts val="0"/>
              </a:spcAft>
              <a:buClr>
                <a:srgbClr val="376092"/>
              </a:buClr>
              <a:buSzPts val="2400"/>
              <a:buFont typeface="Noto Sans Symbols"/>
              <a:buNone/>
            </a:pPr>
            <a:endParaRPr sz="2400"/>
          </a:p>
        </p:txBody>
      </p:sp>
      <p:pic>
        <p:nvPicPr>
          <p:cNvPr id="338" name="Google Shape;338;p31" descr="C:\Users\Glen\Documents\McGraw-Hill\OLeary-CE2012\ART\ole16805_ch11\ole16805_1113.jpg"/>
          <p:cNvPicPr preferRelativeResize="0"/>
          <p:nvPr/>
        </p:nvPicPr>
        <p:blipFill rotWithShape="1">
          <a:blip r:embed="rId4">
            <a:alphaModFix/>
          </a:blip>
          <a:srcRect/>
          <a:stretch/>
        </p:blipFill>
        <p:spPr>
          <a:xfrm>
            <a:off x="4803775" y="3429000"/>
            <a:ext cx="3567113" cy="2686050"/>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2"/>
          <p:cNvPicPr preferRelativeResize="0">
            <a:picLocks noGrp="1"/>
          </p:cNvPicPr>
          <p:nvPr>
            <p:ph type="title"/>
          </p:nvPr>
        </p:nvPicPr>
        <p:blipFill rotWithShape="1">
          <a:blip r:embed="rId3">
            <a:alphaModFix/>
          </a:blip>
          <a:srcRect/>
          <a:stretch/>
        </p:blipFill>
        <p:spPr>
          <a:xfrm>
            <a:off x="542925" y="589297"/>
            <a:ext cx="8521700" cy="1158875"/>
          </a:xfrm>
          <a:prstGeom prst="rect">
            <a:avLst/>
          </a:prstGeom>
          <a:noFill/>
          <a:ln>
            <a:noFill/>
          </a:ln>
        </p:spPr>
      </p:pic>
      <p:sp>
        <p:nvSpPr>
          <p:cNvPr id="345" name="Google Shape;345;p32"/>
          <p:cNvSpPr txBox="1">
            <a:spLocks noGrp="1"/>
          </p:cNvSpPr>
          <p:nvPr>
            <p:ph type="body" idx="1"/>
          </p:nvPr>
        </p:nvSpPr>
        <p:spPr>
          <a:xfrm>
            <a:off x="890270" y="1874520"/>
            <a:ext cx="713105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SzPts val="2400"/>
              <a:buFont typeface="Noto Sans Symbols"/>
              <a:buChar char="❑"/>
            </a:pPr>
            <a:r>
              <a:rPr lang="en-US" sz="2400">
                <a:solidFill>
                  <a:schemeClr val="accent1"/>
                </a:solidFill>
              </a:rPr>
              <a:t>Information workers</a:t>
            </a:r>
            <a:endParaRPr/>
          </a:p>
          <a:p>
            <a:pPr marL="384048" lvl="1" indent="-182880" algn="l" rtl="0">
              <a:lnSpc>
                <a:spcPct val="90000"/>
              </a:lnSpc>
              <a:spcBef>
                <a:spcPts val="200"/>
              </a:spcBef>
              <a:spcAft>
                <a:spcPts val="0"/>
              </a:spcAft>
              <a:buClr>
                <a:srgbClr val="AB620D"/>
              </a:buClr>
              <a:buSzPts val="2000"/>
              <a:buChar char="◦"/>
            </a:pPr>
            <a:r>
              <a:rPr lang="en-US" sz="2000">
                <a:solidFill>
                  <a:schemeClr val="dk1"/>
                </a:solidFill>
              </a:rPr>
              <a:t>Data workers</a:t>
            </a:r>
            <a:endParaRPr/>
          </a:p>
          <a:p>
            <a:pPr marL="384048" lvl="1" indent="-182880" algn="l" rtl="0">
              <a:lnSpc>
                <a:spcPct val="90000"/>
              </a:lnSpc>
              <a:spcBef>
                <a:spcPts val="200"/>
              </a:spcBef>
              <a:spcAft>
                <a:spcPts val="0"/>
              </a:spcAft>
              <a:buClr>
                <a:srgbClr val="AB620D"/>
              </a:buClr>
              <a:buSzPts val="2000"/>
              <a:buChar char="◦"/>
            </a:pPr>
            <a:r>
              <a:rPr lang="en-US" sz="2000">
                <a:solidFill>
                  <a:schemeClr val="dk1"/>
                </a:solidFill>
              </a:rPr>
              <a:t>Knowledge workers</a:t>
            </a:r>
            <a:endParaRPr/>
          </a:p>
          <a:p>
            <a:pPr marL="355600" lvl="0" indent="-355600" algn="l" rtl="0">
              <a:lnSpc>
                <a:spcPct val="90000"/>
              </a:lnSpc>
              <a:spcBef>
                <a:spcPts val="1200"/>
              </a:spcBef>
              <a:spcAft>
                <a:spcPts val="0"/>
              </a:spcAft>
              <a:buSzPts val="2400"/>
              <a:buFont typeface="Noto Sans Symbols"/>
              <a:buChar char="❑"/>
            </a:pPr>
            <a:r>
              <a:rPr lang="en-US" sz="2400">
                <a:solidFill>
                  <a:schemeClr val="accent1"/>
                </a:solidFill>
              </a:rPr>
              <a:t>Office automation systems</a:t>
            </a:r>
            <a:r>
              <a:rPr lang="en-US" sz="2400"/>
              <a:t/>
            </a:r>
            <a:br>
              <a:rPr lang="en-US" sz="2400"/>
            </a:br>
            <a:r>
              <a:rPr lang="en-US" sz="2400"/>
              <a:t>(</a:t>
            </a:r>
            <a:r>
              <a:rPr lang="en-US" sz="2400">
                <a:solidFill>
                  <a:schemeClr val="accent1"/>
                </a:solidFill>
              </a:rPr>
              <a:t>OASs</a:t>
            </a:r>
            <a:r>
              <a:rPr lang="en-US" sz="2400"/>
              <a:t>)</a:t>
            </a:r>
            <a:endParaRPr/>
          </a:p>
          <a:p>
            <a:pPr marL="384048" lvl="1" indent="-182880" algn="l" rtl="0">
              <a:lnSpc>
                <a:spcPct val="90000"/>
              </a:lnSpc>
              <a:spcBef>
                <a:spcPts val="200"/>
              </a:spcBef>
              <a:spcAft>
                <a:spcPts val="0"/>
              </a:spcAft>
              <a:buClr>
                <a:srgbClr val="AB620D"/>
              </a:buClr>
              <a:buSzPts val="2000"/>
              <a:buChar char="◦"/>
            </a:pPr>
            <a:r>
              <a:rPr lang="en-US" sz="2000"/>
              <a:t>Supports data workers</a:t>
            </a:r>
            <a:endParaRPr/>
          </a:p>
          <a:p>
            <a:pPr marL="384048" lvl="1" indent="-182880" algn="l" rtl="0">
              <a:lnSpc>
                <a:spcPct val="90000"/>
              </a:lnSpc>
              <a:spcBef>
                <a:spcPts val="200"/>
              </a:spcBef>
              <a:spcAft>
                <a:spcPts val="0"/>
              </a:spcAft>
              <a:buClr>
                <a:srgbClr val="AB620D"/>
              </a:buClr>
              <a:buSzPts val="2000"/>
              <a:buChar char="◦"/>
            </a:pPr>
            <a:r>
              <a:rPr lang="en-US" sz="2000"/>
              <a:t>Project management programs</a:t>
            </a:r>
            <a:endParaRPr/>
          </a:p>
          <a:p>
            <a:pPr marL="384048" lvl="1" indent="-182880" algn="l" rtl="0">
              <a:lnSpc>
                <a:spcPct val="90000"/>
              </a:lnSpc>
              <a:spcBef>
                <a:spcPts val="200"/>
              </a:spcBef>
              <a:spcAft>
                <a:spcPts val="0"/>
              </a:spcAft>
              <a:buClr>
                <a:srgbClr val="AB620D"/>
              </a:buClr>
              <a:buSzPts val="2000"/>
              <a:buChar char="◦"/>
            </a:pPr>
            <a:r>
              <a:rPr lang="en-US" sz="2000"/>
              <a:t>Videoconferencing systems</a:t>
            </a:r>
            <a:endParaRPr/>
          </a:p>
          <a:p>
            <a:pPr marL="355600" lvl="0" indent="-355600" algn="l" rtl="0">
              <a:lnSpc>
                <a:spcPct val="90000"/>
              </a:lnSpc>
              <a:spcBef>
                <a:spcPts val="1200"/>
              </a:spcBef>
              <a:spcAft>
                <a:spcPts val="0"/>
              </a:spcAft>
              <a:buSzPts val="2400"/>
              <a:buFont typeface="Noto Sans Symbols"/>
              <a:buChar char="❑"/>
            </a:pPr>
            <a:r>
              <a:rPr lang="en-US" sz="2400">
                <a:solidFill>
                  <a:schemeClr val="accent1"/>
                </a:solidFill>
              </a:rPr>
              <a:t>Knowledge work systems</a:t>
            </a:r>
            <a:r>
              <a:rPr lang="en-US" sz="2400"/>
              <a:t> (</a:t>
            </a:r>
            <a:r>
              <a:rPr lang="en-US" sz="2400">
                <a:solidFill>
                  <a:schemeClr val="accent1"/>
                </a:solidFill>
              </a:rPr>
              <a:t>KWSs</a:t>
            </a:r>
            <a:r>
              <a:rPr lang="en-US" sz="2400"/>
              <a:t>)</a:t>
            </a:r>
            <a:endParaRPr sz="2400"/>
          </a:p>
          <a:p>
            <a:pPr marL="384048" lvl="1" indent="-182880" algn="l" rtl="0">
              <a:lnSpc>
                <a:spcPct val="90000"/>
              </a:lnSpc>
              <a:spcBef>
                <a:spcPts val="200"/>
              </a:spcBef>
              <a:spcAft>
                <a:spcPts val="0"/>
              </a:spcAft>
              <a:buSzPts val="2000"/>
              <a:buChar char="◦"/>
            </a:pPr>
            <a:r>
              <a:rPr lang="en-US" sz="2000"/>
              <a:t>Use specialized systems, such as </a:t>
            </a:r>
            <a:endParaRPr sz="2000"/>
          </a:p>
          <a:p>
            <a:pPr marL="201168" lvl="1" indent="0" algn="l" rtl="0">
              <a:lnSpc>
                <a:spcPct val="90000"/>
              </a:lnSpc>
              <a:spcBef>
                <a:spcPts val="200"/>
              </a:spcBef>
              <a:spcAft>
                <a:spcPts val="0"/>
              </a:spcAft>
              <a:buSzPts val="2000"/>
              <a:buNone/>
            </a:pPr>
            <a:r>
              <a:rPr lang="en-US" sz="2000">
                <a:solidFill>
                  <a:schemeClr val="accent1"/>
                </a:solidFill>
              </a:rPr>
              <a:t>   CAD</a:t>
            </a:r>
            <a:r>
              <a:rPr lang="en-US" sz="2000"/>
              <a:t>/</a:t>
            </a:r>
            <a:r>
              <a:rPr lang="en-US" sz="2000">
                <a:solidFill>
                  <a:schemeClr val="accent1"/>
                </a:solidFill>
              </a:rPr>
              <a:t>CAM</a:t>
            </a:r>
            <a:endParaRPr/>
          </a:p>
          <a:p>
            <a:pPr marL="91440" lvl="0" indent="0" algn="l" rtl="0">
              <a:lnSpc>
                <a:spcPct val="90000"/>
              </a:lnSpc>
              <a:spcBef>
                <a:spcPts val="1200"/>
              </a:spcBef>
              <a:spcAft>
                <a:spcPts val="0"/>
              </a:spcAft>
              <a:buSzPts val="2400"/>
              <a:buNone/>
            </a:pPr>
            <a:endParaRPr sz="2400"/>
          </a:p>
        </p:txBody>
      </p:sp>
      <p:pic>
        <p:nvPicPr>
          <p:cNvPr id="346" name="Google Shape;346;p32" descr="C:\Users\Glen\Documents\McGraw-Hill\OLeary-CE2012\ART\ole16805_ch11\ole16805_1117.jpg"/>
          <p:cNvPicPr preferRelativeResize="0"/>
          <p:nvPr/>
        </p:nvPicPr>
        <p:blipFill rotWithShape="1">
          <a:blip r:embed="rId4">
            <a:alphaModFix/>
          </a:blip>
          <a:srcRect/>
          <a:stretch/>
        </p:blipFill>
        <p:spPr>
          <a:xfrm>
            <a:off x="5183823" y="2034858"/>
            <a:ext cx="3200400" cy="2232025"/>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5e4aae3e65_2_1"/>
          <p:cNvSpPr txBox="1">
            <a:spLocks noGrp="1"/>
          </p:cNvSpPr>
          <p:nvPr>
            <p:ph type="title"/>
          </p:nvPr>
        </p:nvSpPr>
        <p:spPr>
          <a:xfrm>
            <a:off x="822960" y="286604"/>
            <a:ext cx="75438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endParaRPr/>
          </a:p>
        </p:txBody>
      </p:sp>
      <p:sp>
        <p:nvSpPr>
          <p:cNvPr id="353" name="Google Shape;353;g25e4aae3e65_2_1"/>
          <p:cNvSpPr txBox="1">
            <a:spLocks noGrp="1"/>
          </p:cNvSpPr>
          <p:nvPr>
            <p:ph type="body" idx="1"/>
          </p:nvPr>
        </p:nvSpPr>
        <p:spPr>
          <a:xfrm>
            <a:off x="822959" y="1845734"/>
            <a:ext cx="75438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
        <p:nvSpPr>
          <p:cNvPr id="354" name="Google Shape;354;g25e4aae3e65_2_1"/>
          <p:cNvSpPr txBox="1">
            <a:spLocks noGrp="1"/>
          </p:cNvSpPr>
          <p:nvPr>
            <p:ph type="sldNum" idx="12"/>
          </p:nvPr>
        </p:nvSpPr>
        <p:spPr>
          <a:xfrm>
            <a:off x="7425344" y="6459786"/>
            <a:ext cx="98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33</a:t>
            </a:fld>
            <a:endParaRPr/>
          </a:p>
        </p:txBody>
      </p:sp>
      <p:pic>
        <p:nvPicPr>
          <p:cNvPr id="355" name="Google Shape;355;g25e4aae3e65_2_1"/>
          <p:cNvPicPr preferRelativeResize="0"/>
          <p:nvPr/>
        </p:nvPicPr>
        <p:blipFill rotWithShape="1">
          <a:blip r:embed="rId3">
            <a:alphaModFix/>
          </a:blip>
          <a:srcRect/>
          <a:stretch/>
        </p:blipFill>
        <p:spPr>
          <a:xfrm>
            <a:off x="564475" y="286600"/>
            <a:ext cx="7662575" cy="5848575"/>
          </a:xfrm>
          <a:prstGeom prst="rect">
            <a:avLst/>
          </a:prstGeom>
          <a:noFill/>
          <a:ln>
            <a:noFill/>
          </a:ln>
        </p:spPr>
      </p:pic>
      <p:sp>
        <p:nvSpPr>
          <p:cNvPr id="356" name="Google Shape;356;g25e4aae3e65_2_1"/>
          <p:cNvSpPr txBox="1"/>
          <p:nvPr/>
        </p:nvSpPr>
        <p:spPr>
          <a:xfrm>
            <a:off x="1701100" y="5688175"/>
            <a:ext cx="4737900" cy="4215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3"/>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363" name="Google Shape;363;p33"/>
          <p:cNvSpPr txBox="1">
            <a:spLocks noGrp="1"/>
          </p:cNvSpPr>
          <p:nvPr>
            <p:ph type="body" idx="1"/>
          </p:nvPr>
        </p:nvSpPr>
        <p:spPr>
          <a:xfrm>
            <a:off x="998538" y="1931035"/>
            <a:ext cx="713105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solidFill>
                  <a:schemeClr val="accent1"/>
                </a:solidFill>
              </a:rPr>
              <a:t>Information systems managers </a:t>
            </a:r>
            <a:r>
              <a:rPr lang="en-US" sz="2400"/>
              <a:t>oversee the work of programmers, computer specialist, systems analysts, and other computer professionals </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Employers look for individuals with strong technical backgrounds, with a Master’s degree</a:t>
            </a:r>
            <a:endParaRPr sz="2400"/>
          </a:p>
          <a:p>
            <a:pPr marL="342900" lvl="1" indent="-342900" algn="l" rtl="0">
              <a:lnSpc>
                <a:spcPct val="90000"/>
              </a:lnSpc>
              <a:spcBef>
                <a:spcPts val="400"/>
              </a:spcBef>
              <a:spcAft>
                <a:spcPts val="0"/>
              </a:spcAft>
              <a:buSzPts val="2400"/>
              <a:buFont typeface="Noto Sans Symbols"/>
              <a:buChar char="❑"/>
            </a:pPr>
            <a:r>
              <a:rPr lang="en-US" sz="2400"/>
              <a:t>Strong leadership and</a:t>
            </a:r>
            <a:br>
              <a:rPr lang="en-US" sz="2400"/>
            </a:br>
            <a:r>
              <a:rPr lang="en-US" sz="2400"/>
              <a:t>communications skills</a:t>
            </a:r>
            <a:endParaRPr/>
          </a:p>
          <a:p>
            <a:pPr marL="355600" lvl="0" indent="-355600" algn="l" rtl="0">
              <a:lnSpc>
                <a:spcPct val="90000"/>
              </a:lnSpc>
              <a:spcBef>
                <a:spcPts val="1600"/>
              </a:spcBef>
              <a:spcAft>
                <a:spcPts val="0"/>
              </a:spcAft>
              <a:buClr>
                <a:srgbClr val="376092"/>
              </a:buClr>
              <a:buSzPts val="2400"/>
              <a:buFont typeface="Noto Sans Symbols"/>
              <a:buChar char="❑"/>
            </a:pPr>
            <a:r>
              <a:rPr lang="en-US" sz="2400"/>
              <a:t>Information systems managers </a:t>
            </a:r>
            <a:br>
              <a:rPr lang="en-US" sz="2400"/>
            </a:br>
            <a:r>
              <a:rPr lang="en-US" sz="2400"/>
              <a:t>can expect to earn from </a:t>
            </a:r>
            <a:br>
              <a:rPr lang="en-US" sz="2400"/>
            </a:br>
            <a:r>
              <a:rPr lang="en-US" sz="2400"/>
              <a:t>RM 49,200 to RM 73,600 annually</a:t>
            </a:r>
            <a:endParaRPr/>
          </a:p>
          <a:p>
            <a:pPr marL="355600" lvl="0" indent="-203200" algn="l" rtl="0">
              <a:lnSpc>
                <a:spcPct val="90000"/>
              </a:lnSpc>
              <a:spcBef>
                <a:spcPts val="1400"/>
              </a:spcBef>
              <a:spcAft>
                <a:spcPts val="0"/>
              </a:spcAft>
              <a:buClr>
                <a:srgbClr val="376092"/>
              </a:buClr>
              <a:buSzPts val="2400"/>
              <a:buFont typeface="Noto Sans Symbols"/>
              <a:buNone/>
            </a:pPr>
            <a:endParaRPr sz="2400"/>
          </a:p>
        </p:txBody>
      </p:sp>
      <p:pic>
        <p:nvPicPr>
          <p:cNvPr id="364" name="Google Shape;364;p33" descr="C:\Users\Zouharis\Documents\Laurie\McGraw Hill Computing Essentials 2013\CE_2013_ArtFiles\ole16821_ch11\ole16821_p1103.jpg"/>
          <p:cNvPicPr preferRelativeResize="0"/>
          <p:nvPr/>
        </p:nvPicPr>
        <p:blipFill rotWithShape="1">
          <a:blip r:embed="rId4">
            <a:alphaModFix/>
          </a:blip>
          <a:srcRect/>
          <a:stretch/>
        </p:blipFill>
        <p:spPr>
          <a:xfrm>
            <a:off x="5923280" y="3797228"/>
            <a:ext cx="3017530" cy="2410531"/>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4"/>
          <p:cNvPicPr preferRelativeResize="0">
            <a:picLocks noGrp="1"/>
          </p:cNvPicPr>
          <p:nvPr>
            <p:ph type="title"/>
          </p:nvPr>
        </p:nvPicPr>
        <p:blipFill rotWithShape="1">
          <a:blip r:embed="rId3">
            <a:alphaModFix/>
          </a:blip>
          <a:srcRect/>
          <a:stretch/>
        </p:blipFill>
        <p:spPr>
          <a:xfrm>
            <a:off x="542925" y="593408"/>
            <a:ext cx="8497888" cy="1158875"/>
          </a:xfrm>
          <a:prstGeom prst="rect">
            <a:avLst/>
          </a:prstGeom>
          <a:noFill/>
          <a:ln>
            <a:noFill/>
          </a:ln>
        </p:spPr>
      </p:pic>
      <p:sp>
        <p:nvSpPr>
          <p:cNvPr id="371" name="Google Shape;371;p34"/>
          <p:cNvSpPr txBox="1">
            <a:spLocks noGrp="1"/>
          </p:cNvSpPr>
          <p:nvPr>
            <p:ph type="body" idx="1"/>
          </p:nvPr>
        </p:nvSpPr>
        <p:spPr>
          <a:xfrm>
            <a:off x="814040" y="1844501"/>
            <a:ext cx="4046537" cy="4522788"/>
          </a:xfrm>
          <a:prstGeom prst="rect">
            <a:avLst/>
          </a:prstGeom>
          <a:noFill/>
          <a:ln>
            <a:noFill/>
          </a:ln>
        </p:spPr>
        <p:txBody>
          <a:bodyPr spcFirstLastPara="1" wrap="square" lIns="0" tIns="45700" rIns="0" bIns="45700" anchor="t" anchorCtr="0">
            <a:normAutofit/>
          </a:bodyPr>
          <a:lstStyle/>
          <a:p>
            <a:pPr marL="273050" lvl="0" indent="-273050" algn="l" rtl="0">
              <a:lnSpc>
                <a:spcPct val="90000"/>
              </a:lnSpc>
              <a:spcBef>
                <a:spcPts val="0"/>
              </a:spcBef>
              <a:spcAft>
                <a:spcPts val="0"/>
              </a:spcAft>
              <a:buSzPts val="2400"/>
              <a:buChar char="▪"/>
            </a:pPr>
            <a:r>
              <a:rPr lang="en-US" sz="2400"/>
              <a:t>Information overload</a:t>
            </a:r>
            <a:endParaRPr/>
          </a:p>
          <a:p>
            <a:pPr marL="384048" lvl="1" indent="-182880" algn="l" rtl="0">
              <a:lnSpc>
                <a:spcPct val="90000"/>
              </a:lnSpc>
              <a:spcBef>
                <a:spcPts val="400"/>
              </a:spcBef>
              <a:spcAft>
                <a:spcPts val="0"/>
              </a:spcAft>
              <a:buSzPts val="2000"/>
              <a:buChar char="◦"/>
            </a:pPr>
            <a:r>
              <a:rPr lang="en-US" sz="2000"/>
              <a:t>May have a negative effect</a:t>
            </a:r>
            <a:endParaRPr/>
          </a:p>
          <a:p>
            <a:pPr marL="384048" lvl="1" indent="-182880" algn="l" rtl="0">
              <a:lnSpc>
                <a:spcPct val="90000"/>
              </a:lnSpc>
              <a:spcBef>
                <a:spcPts val="600"/>
              </a:spcBef>
              <a:spcAft>
                <a:spcPts val="0"/>
              </a:spcAft>
              <a:buSzPts val="2000"/>
              <a:buChar char="◦"/>
            </a:pPr>
            <a:r>
              <a:rPr lang="en-US" sz="2000"/>
              <a:t>E-mail is one of the major sources of overload</a:t>
            </a:r>
            <a:endParaRPr/>
          </a:p>
          <a:p>
            <a:pPr marL="273050" lvl="0" indent="-146050" algn="l" rtl="0">
              <a:lnSpc>
                <a:spcPct val="90000"/>
              </a:lnSpc>
              <a:spcBef>
                <a:spcPts val="1600"/>
              </a:spcBef>
              <a:spcAft>
                <a:spcPts val="0"/>
              </a:spcAft>
              <a:buSzPts val="2000"/>
              <a:buNone/>
            </a:pPr>
            <a:endParaRPr/>
          </a:p>
        </p:txBody>
      </p:sp>
      <p:sp>
        <p:nvSpPr>
          <p:cNvPr id="372" name="Google Shape;372;p34"/>
          <p:cNvSpPr txBox="1">
            <a:spLocks noGrp="1"/>
          </p:cNvSpPr>
          <p:nvPr>
            <p:ph type="body" idx="2"/>
          </p:nvPr>
        </p:nvSpPr>
        <p:spPr>
          <a:xfrm>
            <a:off x="5022850" y="1857375"/>
            <a:ext cx="4121150" cy="4533900"/>
          </a:xfrm>
          <a:prstGeom prst="rect">
            <a:avLst/>
          </a:prstGeom>
          <a:noFill/>
          <a:ln>
            <a:noFill/>
          </a:ln>
        </p:spPr>
        <p:txBody>
          <a:bodyPr spcFirstLastPara="1" wrap="square" lIns="0" tIns="45700" rIns="0" bIns="45700" anchor="t" anchorCtr="0">
            <a:normAutofit/>
          </a:bodyPr>
          <a:lstStyle/>
          <a:p>
            <a:pPr marL="273050" lvl="0" indent="-273050" algn="l" rtl="0">
              <a:lnSpc>
                <a:spcPct val="90000"/>
              </a:lnSpc>
              <a:spcBef>
                <a:spcPts val="0"/>
              </a:spcBef>
              <a:spcAft>
                <a:spcPts val="0"/>
              </a:spcAft>
              <a:buSzPts val="2400"/>
              <a:buChar char="▪"/>
            </a:pPr>
            <a:r>
              <a:rPr lang="en-US" sz="2400"/>
              <a:t>How to handle e-mail</a:t>
            </a:r>
            <a:endParaRPr/>
          </a:p>
          <a:p>
            <a:pPr marL="384048" lvl="1" indent="-182880" algn="l" rtl="0">
              <a:lnSpc>
                <a:spcPct val="90000"/>
              </a:lnSpc>
              <a:spcBef>
                <a:spcPts val="400"/>
              </a:spcBef>
              <a:spcAft>
                <a:spcPts val="0"/>
              </a:spcAft>
              <a:buSzPts val="2000"/>
              <a:buChar char="◦"/>
            </a:pPr>
            <a:r>
              <a:rPr lang="en-US" sz="2000"/>
              <a:t>Be selective</a:t>
            </a:r>
            <a:endParaRPr/>
          </a:p>
          <a:p>
            <a:pPr marL="384048" lvl="1" indent="-182880" algn="l" rtl="0">
              <a:lnSpc>
                <a:spcPct val="90000"/>
              </a:lnSpc>
              <a:spcBef>
                <a:spcPts val="600"/>
              </a:spcBef>
              <a:spcAft>
                <a:spcPts val="0"/>
              </a:spcAft>
              <a:buSzPts val="2000"/>
              <a:buChar char="◦"/>
            </a:pPr>
            <a:r>
              <a:rPr lang="en-US" sz="2000"/>
              <a:t>Remove</a:t>
            </a:r>
            <a:endParaRPr/>
          </a:p>
          <a:p>
            <a:pPr marL="384048" lvl="1" indent="-182880" algn="l" rtl="0">
              <a:lnSpc>
                <a:spcPct val="90000"/>
              </a:lnSpc>
              <a:spcBef>
                <a:spcPts val="600"/>
              </a:spcBef>
              <a:spcAft>
                <a:spcPts val="0"/>
              </a:spcAft>
              <a:buSzPts val="2000"/>
              <a:buChar char="◦"/>
            </a:pPr>
            <a:r>
              <a:rPr lang="en-US" sz="2000"/>
              <a:t>Protect</a:t>
            </a:r>
            <a:endParaRPr/>
          </a:p>
          <a:p>
            <a:pPr marL="384048" lvl="1" indent="-182880" algn="l" rtl="0">
              <a:lnSpc>
                <a:spcPct val="90000"/>
              </a:lnSpc>
              <a:spcBef>
                <a:spcPts val="600"/>
              </a:spcBef>
              <a:spcAft>
                <a:spcPts val="0"/>
              </a:spcAft>
              <a:buSzPts val="2000"/>
              <a:buChar char="◦"/>
            </a:pPr>
            <a:r>
              <a:rPr lang="en-US" sz="2000"/>
              <a:t>Be brief </a:t>
            </a:r>
            <a:endParaRPr/>
          </a:p>
          <a:p>
            <a:pPr marL="384048" lvl="1" indent="-182880" algn="l" rtl="0">
              <a:lnSpc>
                <a:spcPct val="90000"/>
              </a:lnSpc>
              <a:spcBef>
                <a:spcPts val="600"/>
              </a:spcBef>
              <a:spcAft>
                <a:spcPts val="0"/>
              </a:spcAft>
              <a:buSzPts val="2000"/>
              <a:buChar char="◦"/>
            </a:pPr>
            <a:r>
              <a:rPr lang="en-US" sz="2000"/>
              <a:t>Stop spam</a:t>
            </a:r>
            <a:endParaRPr/>
          </a:p>
          <a:p>
            <a:pPr marL="384048" lvl="1" indent="-182880" algn="l" rtl="0">
              <a:lnSpc>
                <a:spcPct val="90000"/>
              </a:lnSpc>
              <a:spcBef>
                <a:spcPts val="600"/>
              </a:spcBef>
              <a:spcAft>
                <a:spcPts val="0"/>
              </a:spcAft>
              <a:buSzPts val="2000"/>
              <a:buChar char="◦"/>
            </a:pPr>
            <a:r>
              <a:rPr lang="en-US" sz="2000"/>
              <a:t>Don't respond </a:t>
            </a:r>
            <a:endParaRPr/>
          </a:p>
        </p:txBody>
      </p:sp>
      <p:pic>
        <p:nvPicPr>
          <p:cNvPr id="373" name="Google Shape;373;p34" descr="C:\Users\Zouharis\Documents\Laurie\McGraw Hill Computing Essentials 2013\CE_2013_ArtFiles\ole16821_ch11\ole16821_p1104.jpg"/>
          <p:cNvPicPr preferRelativeResize="0"/>
          <p:nvPr/>
        </p:nvPicPr>
        <p:blipFill rotWithShape="1">
          <a:blip r:embed="rId4">
            <a:alphaModFix/>
          </a:blip>
          <a:srcRect/>
          <a:stretch/>
        </p:blipFill>
        <p:spPr>
          <a:xfrm>
            <a:off x="887413" y="3429000"/>
            <a:ext cx="3475037" cy="2657475"/>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5"/>
          <p:cNvPicPr preferRelativeResize="0">
            <a:picLocks noGrp="1"/>
          </p:cNvPicPr>
          <p:nvPr>
            <p:ph type="title"/>
          </p:nvPr>
        </p:nvPicPr>
        <p:blipFill rotWithShape="1">
          <a:blip r:embed="rId3">
            <a:alphaModFix/>
          </a:blip>
          <a:srcRect/>
          <a:stretch/>
        </p:blipFill>
        <p:spPr>
          <a:xfrm>
            <a:off x="542925" y="603568"/>
            <a:ext cx="8521700" cy="1158875"/>
          </a:xfrm>
          <a:prstGeom prst="rect">
            <a:avLst/>
          </a:prstGeom>
          <a:noFill/>
          <a:ln>
            <a:noFill/>
          </a:ln>
        </p:spPr>
      </p:pic>
      <p:sp>
        <p:nvSpPr>
          <p:cNvPr id="380" name="Google Shape;380;p35"/>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lnSpcReduction="10000"/>
          </a:bodyPr>
          <a:lstStyle/>
          <a:p>
            <a:pPr marL="457200" lvl="0" indent="-457200" algn="l" rtl="0">
              <a:lnSpc>
                <a:spcPct val="90000"/>
              </a:lnSpc>
              <a:spcBef>
                <a:spcPts val="0"/>
              </a:spcBef>
              <a:spcAft>
                <a:spcPts val="0"/>
              </a:spcAft>
              <a:buClr>
                <a:srgbClr val="376092"/>
              </a:buClr>
              <a:buSzPts val="2400"/>
              <a:buFont typeface="Calibri"/>
              <a:buAutoNum type="alphaLcParenR"/>
            </a:pPr>
            <a:r>
              <a:rPr lang="en-US" sz="2400"/>
              <a:t>Name and discuss the five common functions of most organizations.</a:t>
            </a:r>
            <a:endParaRPr/>
          </a:p>
          <a:p>
            <a:pPr marL="457200" lvl="0" indent="-457200" algn="l" rtl="0">
              <a:lnSpc>
                <a:spcPct val="90000"/>
              </a:lnSpc>
              <a:spcBef>
                <a:spcPts val="1400"/>
              </a:spcBef>
              <a:spcAft>
                <a:spcPts val="0"/>
              </a:spcAft>
              <a:buClr>
                <a:srgbClr val="376092"/>
              </a:buClr>
              <a:buSzPts val="2400"/>
              <a:buFont typeface="Calibri"/>
              <a:buAutoNum type="alphaLcParenR"/>
            </a:pPr>
            <a:r>
              <a:rPr lang="en-US" sz="2400"/>
              <a:t>Discuss the roles of the three kinds of management in a corporation.</a:t>
            </a:r>
            <a:endParaRPr/>
          </a:p>
          <a:p>
            <a:pPr marL="457200" lvl="0" indent="-457200" algn="l" rtl="0">
              <a:lnSpc>
                <a:spcPct val="90000"/>
              </a:lnSpc>
              <a:spcBef>
                <a:spcPts val="1400"/>
              </a:spcBef>
              <a:spcAft>
                <a:spcPts val="0"/>
              </a:spcAft>
              <a:buClr>
                <a:srgbClr val="376092"/>
              </a:buClr>
              <a:buSzPts val="2400"/>
              <a:buFont typeface="Calibri"/>
              <a:buAutoNum type="alphaLcParenR"/>
            </a:pPr>
            <a:r>
              <a:rPr lang="en-US" sz="2400"/>
              <a:t>What are the four most common computer-based information systems?</a:t>
            </a:r>
            <a:endParaRPr sz="2400"/>
          </a:p>
          <a:p>
            <a:pPr marL="457200" lvl="0" indent="-457200" algn="l" rtl="0">
              <a:lnSpc>
                <a:spcPct val="90000"/>
              </a:lnSpc>
              <a:spcBef>
                <a:spcPts val="1400"/>
              </a:spcBef>
              <a:spcAft>
                <a:spcPts val="0"/>
              </a:spcAft>
              <a:buClr>
                <a:srgbClr val="376092"/>
              </a:buClr>
              <a:buSzPts val="2400"/>
              <a:buFont typeface="Calibri"/>
              <a:buAutoNum type="alphaLcParenR"/>
            </a:pPr>
            <a:r>
              <a:rPr lang="en-US" sz="2400"/>
              <a:t>Describe the different reports and their roles in managerial decision making.</a:t>
            </a:r>
            <a:endParaRPr/>
          </a:p>
          <a:p>
            <a:pPr marL="457200" lvl="0" indent="-457200" algn="l" rtl="0">
              <a:lnSpc>
                <a:spcPct val="90000"/>
              </a:lnSpc>
              <a:spcBef>
                <a:spcPts val="1400"/>
              </a:spcBef>
              <a:spcAft>
                <a:spcPts val="0"/>
              </a:spcAft>
              <a:buClr>
                <a:srgbClr val="376092"/>
              </a:buClr>
              <a:buSzPts val="2400"/>
              <a:buFont typeface="Calibri"/>
              <a:buAutoNum type="alphaLcParenR"/>
            </a:pPr>
            <a:r>
              <a:rPr lang="en-US" sz="2400"/>
              <a:t>What is the difference between an office automation system and a knowledge work system?</a:t>
            </a:r>
            <a:endParaRPr/>
          </a:p>
          <a:p>
            <a:pPr marL="457200" lvl="0" indent="-304800" algn="l" rtl="0">
              <a:lnSpc>
                <a:spcPct val="90000"/>
              </a:lnSpc>
              <a:spcBef>
                <a:spcPts val="1400"/>
              </a:spcBef>
              <a:spcAft>
                <a:spcPts val="0"/>
              </a:spcAft>
              <a:buClr>
                <a:srgbClr val="376092"/>
              </a:buClr>
              <a:buSzPts val="2400"/>
              <a:buFont typeface="Calibri"/>
              <a:buNone/>
            </a:pPr>
            <a:endParaRPr sz="2400"/>
          </a:p>
          <a:p>
            <a:pPr marL="457200" lvl="0" indent="-304800" algn="l" rtl="0">
              <a:lnSpc>
                <a:spcPct val="90000"/>
              </a:lnSpc>
              <a:spcBef>
                <a:spcPts val="1400"/>
              </a:spcBef>
              <a:spcAft>
                <a:spcPts val="0"/>
              </a:spcAft>
              <a:buClr>
                <a:srgbClr val="376092"/>
              </a:buClr>
              <a:buSzPts val="2400"/>
              <a:buFont typeface="Calibri"/>
              <a:buNone/>
            </a:pPr>
            <a:endParaRPr sz="2400"/>
          </a:p>
        </p:txBody>
      </p:sp>
      <p:sp>
        <p:nvSpPr>
          <p:cNvPr id="381" name="Google Shape;381;p35"/>
          <p:cNvSpPr txBox="1"/>
          <p:nvPr/>
        </p:nvSpPr>
        <p:spPr>
          <a:xfrm>
            <a:off x="5496560" y="894080"/>
            <a:ext cx="2692400" cy="660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Effect transition="in" filter="fade">
                                      <p:cBhvr>
                                        <p:cTn id="7" dur="500"/>
                                        <p:tgtEl>
                                          <p:spTgt spid="3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Effect transition="in" filter="fade">
                                      <p:cBhvr>
                                        <p:cTn id="12" dur="500"/>
                                        <p:tgtEl>
                                          <p:spTgt spid="3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0">
                                            <p:txEl>
                                              <p:pRg st="2" end="2"/>
                                            </p:txEl>
                                          </p:spTgt>
                                        </p:tgtEl>
                                        <p:attrNameLst>
                                          <p:attrName>style.visibility</p:attrName>
                                        </p:attrNameLst>
                                      </p:cBhvr>
                                      <p:to>
                                        <p:strVal val="visible"/>
                                      </p:to>
                                    </p:set>
                                    <p:animEffect transition="in" filter="fade">
                                      <p:cBhvr>
                                        <p:cTn id="17" dur="500"/>
                                        <p:tgtEl>
                                          <p:spTgt spid="3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
                                            <p:txEl>
                                              <p:pRg st="3" end="3"/>
                                            </p:txEl>
                                          </p:spTgt>
                                        </p:tgtEl>
                                        <p:attrNameLst>
                                          <p:attrName>style.visibility</p:attrName>
                                        </p:attrNameLst>
                                      </p:cBhvr>
                                      <p:to>
                                        <p:strVal val="visible"/>
                                      </p:to>
                                    </p:set>
                                    <p:animEffect transition="in" filter="fade">
                                      <p:cBhvr>
                                        <p:cTn id="22" dur="500"/>
                                        <p:tgtEl>
                                          <p:spTgt spid="3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0">
                                            <p:txEl>
                                              <p:pRg st="4" end="4"/>
                                            </p:txEl>
                                          </p:spTgt>
                                        </p:tgtEl>
                                        <p:attrNameLst>
                                          <p:attrName>style.visibility</p:attrName>
                                        </p:attrNameLst>
                                      </p:cBhvr>
                                      <p:to>
                                        <p:strVal val="visible"/>
                                      </p:to>
                                    </p:set>
                                    <p:animEffect transition="in" filter="fade">
                                      <p:cBhvr>
                                        <p:cTn id="27" dur="500"/>
                                        <p:tgtEl>
                                          <p:spTgt spid="3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0">
                                            <p:txEl>
                                              <p:pRg st="5" end="5"/>
                                            </p:txEl>
                                          </p:spTgt>
                                        </p:tgtEl>
                                        <p:attrNameLst>
                                          <p:attrName>style.visibility</p:attrName>
                                        </p:attrNameLst>
                                      </p:cBhvr>
                                      <p:to>
                                        <p:strVal val="visible"/>
                                      </p:to>
                                    </p:set>
                                    <p:animEffect transition="in" filter="fade">
                                      <p:cBhvr>
                                        <p:cTn id="32" dur="500"/>
                                        <p:tgtEl>
                                          <p:spTgt spid="3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0">
                                            <p:txEl>
                                              <p:pRg st="6" end="6"/>
                                            </p:txEl>
                                          </p:spTgt>
                                        </p:tgtEl>
                                        <p:attrNameLst>
                                          <p:attrName>style.visibility</p:attrName>
                                        </p:attrNameLst>
                                      </p:cBhvr>
                                      <p:to>
                                        <p:strVal val="visible"/>
                                      </p:to>
                                    </p:set>
                                    <p:animEffect transition="in" filter="fade">
                                      <p:cBhvr>
                                        <p:cTn id="37" dur="500"/>
                                        <p:tgtEl>
                                          <p:spTgt spid="38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800" b="1">
                <a:solidFill>
                  <a:schemeClr val="accent1"/>
                </a:solidFill>
              </a:rPr>
              <a:t>Part 2: Systems Analysis and Design </a:t>
            </a:r>
            <a:endParaRPr/>
          </a:p>
        </p:txBody>
      </p:sp>
      <p:sp>
        <p:nvSpPr>
          <p:cNvPr id="387" name="Google Shape;387;p36"/>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
        <p:nvSpPr>
          <p:cNvPr id="388" name="Google Shape;388;p36"/>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7"/>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Learning Objectives </a:t>
            </a:r>
            <a:endParaRPr/>
          </a:p>
        </p:txBody>
      </p:sp>
      <p:sp>
        <p:nvSpPr>
          <p:cNvPr id="394" name="Google Shape;394;p37"/>
          <p:cNvSpPr txBox="1">
            <a:spLocks noGrp="1"/>
          </p:cNvSpPr>
          <p:nvPr>
            <p:ph type="body" idx="1"/>
          </p:nvPr>
        </p:nvSpPr>
        <p:spPr>
          <a:xfrm>
            <a:off x="941388" y="1874520"/>
            <a:ext cx="713105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Describe the six phases of the </a:t>
            </a:r>
            <a:r>
              <a:rPr lang="en-US" sz="2400">
                <a:solidFill>
                  <a:schemeClr val="accent1"/>
                </a:solidFill>
              </a:rPr>
              <a:t>systems life cycle</a:t>
            </a:r>
            <a:r>
              <a:rPr lang="en-US" sz="2400"/>
              <a:t>.</a:t>
            </a:r>
            <a:endParaRPr sz="2400">
              <a:solidFill>
                <a:srgbClr val="FFDA8F"/>
              </a:solidFill>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Identify information needs and formulate possible solutions.</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Analyze existing </a:t>
            </a:r>
            <a:br>
              <a:rPr lang="en-US" sz="2400"/>
            </a:br>
            <a:r>
              <a:rPr lang="en-US" sz="2400"/>
              <a:t>information systems and </a:t>
            </a:r>
            <a:br>
              <a:rPr lang="en-US" sz="2400"/>
            </a:br>
            <a:r>
              <a:rPr lang="en-US" sz="2400"/>
              <a:t>evaluate the feasibility </a:t>
            </a:r>
            <a:br>
              <a:rPr lang="en-US" sz="2400"/>
            </a:br>
            <a:r>
              <a:rPr lang="en-US" sz="2400"/>
              <a:t>of alternative systems.</a:t>
            </a:r>
            <a:endParaRPr/>
          </a:p>
          <a:p>
            <a:pPr marL="355600" lvl="0" indent="-203200" algn="l" rtl="0">
              <a:lnSpc>
                <a:spcPct val="90000"/>
              </a:lnSpc>
              <a:spcBef>
                <a:spcPts val="1400"/>
              </a:spcBef>
              <a:spcAft>
                <a:spcPts val="0"/>
              </a:spcAft>
              <a:buClr>
                <a:srgbClr val="376092"/>
              </a:buClr>
              <a:buSzPts val="2400"/>
              <a:buFont typeface="Noto Sans Symbols"/>
              <a:buNone/>
            </a:pPr>
            <a:endParaRPr sz="2400"/>
          </a:p>
        </p:txBody>
      </p:sp>
      <p:pic>
        <p:nvPicPr>
          <p:cNvPr id="395" name="Google Shape;395;p37"/>
          <p:cNvPicPr preferRelativeResize="0"/>
          <p:nvPr/>
        </p:nvPicPr>
        <p:blipFill rotWithShape="1">
          <a:blip r:embed="rId3">
            <a:alphaModFix/>
          </a:blip>
          <a:srcRect/>
          <a:stretch/>
        </p:blipFill>
        <p:spPr>
          <a:xfrm>
            <a:off x="5184774" y="3016885"/>
            <a:ext cx="3017838" cy="3079750"/>
          </a:xfrm>
          <a:prstGeom prst="rect">
            <a:avLst/>
          </a:prstGeom>
          <a:noFill/>
          <a:ln w="15875" cap="flat" cmpd="sng">
            <a:solidFill>
              <a:schemeClr val="accent1"/>
            </a:solidFill>
            <a:prstDash val="solid"/>
            <a:miter lim="800000"/>
            <a:headEnd type="none" w="sm" len="sm"/>
            <a:tailEnd type="none" w="sm" len="sm"/>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Learning Objectives </a:t>
            </a:r>
            <a:endParaRPr/>
          </a:p>
        </p:txBody>
      </p:sp>
      <p:sp>
        <p:nvSpPr>
          <p:cNvPr id="401" name="Google Shape;401;p38"/>
          <p:cNvSpPr txBox="1">
            <a:spLocks noGrp="1"/>
          </p:cNvSpPr>
          <p:nvPr>
            <p:ph type="body" idx="1"/>
          </p:nvPr>
        </p:nvSpPr>
        <p:spPr>
          <a:xfrm>
            <a:off x="924560" y="1864360"/>
            <a:ext cx="739648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Identify, acquire, and test new system software and hardware.</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Switch from an existing information system to a new one with minimal risk.</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Perform system audits and periodic evaluations.</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Describe prototyping and rapid applications development.</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800"/>
              <a:buFont typeface="Calibri"/>
              <a:buNone/>
            </a:pPr>
            <a:r>
              <a:rPr lang="en-US" sz="4800" b="1">
                <a:solidFill>
                  <a:schemeClr val="accent1"/>
                </a:solidFill>
              </a:rPr>
              <a:t>Part 1: Information System</a:t>
            </a:r>
            <a:endParaRPr/>
          </a:p>
        </p:txBody>
      </p:sp>
      <p:sp>
        <p:nvSpPr>
          <p:cNvPr id="137" name="Google Shape;137;p4"/>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
        <p:nvSpPr>
          <p:cNvPr id="138" name="Google Shape;138;p4"/>
          <p:cNvSpPr txBox="1">
            <a:spLocks noGrp="1"/>
          </p:cNvSpPr>
          <p:nvPr>
            <p:ph type="sldNum" idx="12"/>
          </p:nvPr>
        </p:nvSpPr>
        <p:spPr>
          <a:xfrm>
            <a:off x="7425344" y="6459786"/>
            <a:ext cx="98401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9"/>
          <p:cNvPicPr preferRelativeResize="0">
            <a:picLocks noGrp="1"/>
          </p:cNvPicPr>
          <p:nvPr>
            <p:ph type="title"/>
          </p:nvPr>
        </p:nvPicPr>
        <p:blipFill rotWithShape="1">
          <a:blip r:embed="rId3">
            <a:alphaModFix/>
          </a:blip>
          <a:srcRect/>
          <a:stretch/>
        </p:blipFill>
        <p:spPr>
          <a:xfrm>
            <a:off x="542925" y="583248"/>
            <a:ext cx="8521700" cy="1158875"/>
          </a:xfrm>
          <a:prstGeom prst="rect">
            <a:avLst/>
          </a:prstGeom>
          <a:noFill/>
          <a:ln>
            <a:noFill/>
          </a:ln>
        </p:spPr>
      </p:pic>
      <p:sp>
        <p:nvSpPr>
          <p:cNvPr id="407" name="Google Shape;407;p39"/>
          <p:cNvSpPr txBox="1">
            <a:spLocks noGrp="1"/>
          </p:cNvSpPr>
          <p:nvPr>
            <p:ph type="body" idx="1"/>
          </p:nvPr>
        </p:nvSpPr>
        <p:spPr>
          <a:xfrm>
            <a:off x="898525" y="1965325"/>
            <a:ext cx="713105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Most people in an organization are involved with an information system of some kind.</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For the organization to create </a:t>
            </a:r>
            <a:br>
              <a:rPr lang="en-US" sz="2400"/>
            </a:br>
            <a:r>
              <a:rPr lang="en-US" sz="2400"/>
              <a:t>and use the system requires </a:t>
            </a:r>
            <a:br>
              <a:rPr lang="en-US" sz="2400"/>
            </a:br>
            <a:r>
              <a:rPr lang="en-US" sz="2400"/>
              <a:t>thought and effort.</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In this chapter, you learn</a:t>
            </a:r>
            <a:br>
              <a:rPr lang="en-US" sz="2400"/>
            </a:br>
            <a:r>
              <a:rPr lang="en-US" sz="2400"/>
              <a:t>about history of software development methodology, six step process for performing systems</a:t>
            </a:r>
            <a:br>
              <a:rPr lang="en-US" sz="2400"/>
            </a:br>
            <a:r>
              <a:rPr lang="en-US" sz="2400"/>
              <a:t>analysis and design.</a:t>
            </a:r>
            <a:endParaRPr/>
          </a:p>
          <a:p>
            <a:pPr marL="355600" lvl="0" indent="-203200" algn="l" rtl="0">
              <a:lnSpc>
                <a:spcPct val="90000"/>
              </a:lnSpc>
              <a:spcBef>
                <a:spcPts val="1400"/>
              </a:spcBef>
              <a:spcAft>
                <a:spcPts val="0"/>
              </a:spcAft>
              <a:buClr>
                <a:srgbClr val="376092"/>
              </a:buClr>
              <a:buSzPts val="2400"/>
              <a:buFont typeface="Noto Sans Symbols"/>
              <a:buNone/>
            </a:pPr>
            <a:endParaRPr sz="2400"/>
          </a:p>
        </p:txBody>
      </p:sp>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25e4aae3e65_1_41"/>
          <p:cNvSpPr txBox="1">
            <a:spLocks noGrp="1"/>
          </p:cNvSpPr>
          <p:nvPr>
            <p:ph type="title"/>
          </p:nvPr>
        </p:nvSpPr>
        <p:spPr>
          <a:xfrm>
            <a:off x="822960" y="286604"/>
            <a:ext cx="75438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endParaRPr/>
          </a:p>
        </p:txBody>
      </p:sp>
      <p:sp>
        <p:nvSpPr>
          <p:cNvPr id="414" name="Google Shape;414;g25e4aae3e65_1_41"/>
          <p:cNvSpPr txBox="1">
            <a:spLocks noGrp="1"/>
          </p:cNvSpPr>
          <p:nvPr>
            <p:ph type="body" idx="1"/>
          </p:nvPr>
        </p:nvSpPr>
        <p:spPr>
          <a:xfrm>
            <a:off x="822959" y="1845734"/>
            <a:ext cx="75438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
        <p:nvSpPr>
          <p:cNvPr id="415" name="Google Shape;415;g25e4aae3e65_1_41"/>
          <p:cNvSpPr txBox="1">
            <a:spLocks noGrp="1"/>
          </p:cNvSpPr>
          <p:nvPr>
            <p:ph type="sldNum" idx="12"/>
          </p:nvPr>
        </p:nvSpPr>
        <p:spPr>
          <a:xfrm>
            <a:off x="7425344" y="6459786"/>
            <a:ext cx="98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pic>
        <p:nvPicPr>
          <p:cNvPr id="416" name="Google Shape;416;g25e4aae3e65_1_41"/>
          <p:cNvPicPr preferRelativeResize="0"/>
          <p:nvPr/>
        </p:nvPicPr>
        <p:blipFill rotWithShape="1">
          <a:blip r:embed="rId3">
            <a:alphaModFix/>
          </a:blip>
          <a:srcRect/>
          <a:stretch/>
        </p:blipFill>
        <p:spPr>
          <a:xfrm>
            <a:off x="2247900" y="0"/>
            <a:ext cx="4648200" cy="68580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5e4aae3e65_1_49"/>
          <p:cNvSpPr txBox="1">
            <a:spLocks noGrp="1"/>
          </p:cNvSpPr>
          <p:nvPr>
            <p:ph type="title"/>
          </p:nvPr>
        </p:nvSpPr>
        <p:spPr>
          <a:xfrm>
            <a:off x="822960" y="286604"/>
            <a:ext cx="75438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endParaRPr/>
          </a:p>
        </p:txBody>
      </p:sp>
      <p:sp>
        <p:nvSpPr>
          <p:cNvPr id="423" name="Google Shape;423;g25e4aae3e65_1_49"/>
          <p:cNvSpPr txBox="1">
            <a:spLocks noGrp="1"/>
          </p:cNvSpPr>
          <p:nvPr>
            <p:ph type="body" idx="1"/>
          </p:nvPr>
        </p:nvSpPr>
        <p:spPr>
          <a:xfrm>
            <a:off x="822959" y="1845734"/>
            <a:ext cx="75438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
        <p:nvSpPr>
          <p:cNvPr id="424" name="Google Shape;424;g25e4aae3e65_1_49"/>
          <p:cNvSpPr txBox="1">
            <a:spLocks noGrp="1"/>
          </p:cNvSpPr>
          <p:nvPr>
            <p:ph type="sldNum" idx="12"/>
          </p:nvPr>
        </p:nvSpPr>
        <p:spPr>
          <a:xfrm>
            <a:off x="7425344" y="6459786"/>
            <a:ext cx="98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pic>
        <p:nvPicPr>
          <p:cNvPr id="425" name="Google Shape;425;g25e4aae3e65_1_49"/>
          <p:cNvPicPr preferRelativeResize="0"/>
          <p:nvPr/>
        </p:nvPicPr>
        <p:blipFill rotWithShape="1">
          <a:blip r:embed="rId3">
            <a:alphaModFix/>
          </a:blip>
          <a:srcRect/>
          <a:stretch/>
        </p:blipFill>
        <p:spPr>
          <a:xfrm>
            <a:off x="2316480" y="0"/>
            <a:ext cx="4511040" cy="68580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25e4aae3e65_1_57"/>
          <p:cNvSpPr txBox="1">
            <a:spLocks noGrp="1"/>
          </p:cNvSpPr>
          <p:nvPr>
            <p:ph type="title"/>
          </p:nvPr>
        </p:nvSpPr>
        <p:spPr>
          <a:xfrm>
            <a:off x="822960" y="286604"/>
            <a:ext cx="75438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endParaRPr/>
          </a:p>
        </p:txBody>
      </p:sp>
      <p:sp>
        <p:nvSpPr>
          <p:cNvPr id="432" name="Google Shape;432;g25e4aae3e65_1_57"/>
          <p:cNvSpPr txBox="1">
            <a:spLocks noGrp="1"/>
          </p:cNvSpPr>
          <p:nvPr>
            <p:ph type="body" idx="1"/>
          </p:nvPr>
        </p:nvSpPr>
        <p:spPr>
          <a:xfrm>
            <a:off x="822959" y="1845734"/>
            <a:ext cx="75438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
        <p:nvSpPr>
          <p:cNvPr id="433" name="Google Shape;433;g25e4aae3e65_1_57"/>
          <p:cNvSpPr txBox="1">
            <a:spLocks noGrp="1"/>
          </p:cNvSpPr>
          <p:nvPr>
            <p:ph type="sldNum" idx="12"/>
          </p:nvPr>
        </p:nvSpPr>
        <p:spPr>
          <a:xfrm>
            <a:off x="7425344" y="6459786"/>
            <a:ext cx="98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43</a:t>
            </a:fld>
            <a:endParaRPr/>
          </a:p>
        </p:txBody>
      </p:sp>
      <p:pic>
        <p:nvPicPr>
          <p:cNvPr id="434" name="Google Shape;434;g25e4aae3e65_1_57"/>
          <p:cNvPicPr preferRelativeResize="0"/>
          <p:nvPr/>
        </p:nvPicPr>
        <p:blipFill rotWithShape="1">
          <a:blip r:embed="rId3">
            <a:alphaModFix/>
          </a:blip>
          <a:srcRect/>
          <a:stretch/>
        </p:blipFill>
        <p:spPr>
          <a:xfrm>
            <a:off x="2316480" y="0"/>
            <a:ext cx="4511040" cy="68580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25e4aae3e65_1_65"/>
          <p:cNvSpPr txBox="1">
            <a:spLocks noGrp="1"/>
          </p:cNvSpPr>
          <p:nvPr>
            <p:ph type="title"/>
          </p:nvPr>
        </p:nvSpPr>
        <p:spPr>
          <a:xfrm>
            <a:off x="822960" y="286604"/>
            <a:ext cx="75438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endParaRPr/>
          </a:p>
        </p:txBody>
      </p:sp>
      <p:sp>
        <p:nvSpPr>
          <p:cNvPr id="441" name="Google Shape;441;g25e4aae3e65_1_65"/>
          <p:cNvSpPr txBox="1">
            <a:spLocks noGrp="1"/>
          </p:cNvSpPr>
          <p:nvPr>
            <p:ph type="body" idx="1"/>
          </p:nvPr>
        </p:nvSpPr>
        <p:spPr>
          <a:xfrm>
            <a:off x="822959" y="1845734"/>
            <a:ext cx="7543800" cy="4023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200"/>
              </a:spcAft>
              <a:buSzPts val="1800"/>
              <a:buNone/>
            </a:pPr>
            <a:endParaRPr/>
          </a:p>
        </p:txBody>
      </p:sp>
      <p:sp>
        <p:nvSpPr>
          <p:cNvPr id="442" name="Google Shape;442;g25e4aae3e65_1_65"/>
          <p:cNvSpPr txBox="1">
            <a:spLocks noGrp="1"/>
          </p:cNvSpPr>
          <p:nvPr>
            <p:ph type="sldNum" idx="12"/>
          </p:nvPr>
        </p:nvSpPr>
        <p:spPr>
          <a:xfrm>
            <a:off x="7425344" y="6459786"/>
            <a:ext cx="98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44</a:t>
            </a:fld>
            <a:endParaRPr/>
          </a:p>
        </p:txBody>
      </p:sp>
      <p:pic>
        <p:nvPicPr>
          <p:cNvPr id="443" name="Google Shape;443;g25e4aae3e65_1_65"/>
          <p:cNvPicPr preferRelativeResize="0"/>
          <p:nvPr/>
        </p:nvPicPr>
        <p:blipFill rotWithShape="1">
          <a:blip r:embed="rId3">
            <a:alphaModFix/>
          </a:blip>
          <a:srcRect/>
          <a:stretch/>
        </p:blipFill>
        <p:spPr>
          <a:xfrm>
            <a:off x="1987195" y="0"/>
            <a:ext cx="5169609" cy="685799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0"/>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450" name="Google Shape;450;p40"/>
          <p:cNvSpPr txBox="1">
            <a:spLocks noGrp="1"/>
          </p:cNvSpPr>
          <p:nvPr>
            <p:ph type="body" idx="1"/>
          </p:nvPr>
        </p:nvSpPr>
        <p:spPr>
          <a:xfrm>
            <a:off x="822959" y="1845734"/>
            <a:ext cx="7543801"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b="1">
                <a:solidFill>
                  <a:schemeClr val="accent1"/>
                </a:solidFill>
              </a:rPr>
              <a:t>Six-phase </a:t>
            </a:r>
            <a:r>
              <a:rPr lang="en-US" sz="2400"/>
              <a:t>problem-solving procedure for examining and improving an information system</a:t>
            </a:r>
            <a:endParaRPr/>
          </a:p>
          <a:p>
            <a:pPr marL="91440" lvl="0" indent="0" algn="l" rtl="0">
              <a:lnSpc>
                <a:spcPct val="90000"/>
              </a:lnSpc>
              <a:spcBef>
                <a:spcPts val="1400"/>
              </a:spcBef>
              <a:spcAft>
                <a:spcPts val="0"/>
              </a:spcAft>
              <a:buClr>
                <a:srgbClr val="376092"/>
              </a:buClr>
              <a:buSzPts val="2400"/>
              <a:buNone/>
            </a:pPr>
            <a:endParaRPr sz="2400"/>
          </a:p>
        </p:txBody>
      </p:sp>
      <p:pic>
        <p:nvPicPr>
          <p:cNvPr id="451" name="Google Shape;451;p40" descr="C:\Users\Glen\Documents\McGraw-Hill\OLeary-CE2012\ART\ole16805_ch13\ole16805_1301.jpg"/>
          <p:cNvPicPr preferRelativeResize="0"/>
          <p:nvPr/>
        </p:nvPicPr>
        <p:blipFill rotWithShape="1">
          <a:blip r:embed="rId4">
            <a:alphaModFix/>
          </a:blip>
          <a:srcRect/>
          <a:stretch/>
        </p:blipFill>
        <p:spPr>
          <a:xfrm>
            <a:off x="2529840" y="2581274"/>
            <a:ext cx="4151948" cy="3742955"/>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1"/>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458" name="Google Shape;458;p41"/>
          <p:cNvSpPr txBox="1">
            <a:spLocks noGrp="1"/>
          </p:cNvSpPr>
          <p:nvPr>
            <p:ph type="body" idx="1"/>
          </p:nvPr>
        </p:nvSpPr>
        <p:spPr>
          <a:xfrm>
            <a:off x="811751" y="1961985"/>
            <a:ext cx="7570249" cy="11430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The preliminary investigation determines the need for a new information system</a:t>
            </a:r>
            <a:endParaRPr/>
          </a:p>
          <a:p>
            <a:pPr marL="91440" lvl="0" indent="0" algn="l" rtl="0">
              <a:lnSpc>
                <a:spcPct val="90000"/>
              </a:lnSpc>
              <a:spcBef>
                <a:spcPts val="1400"/>
              </a:spcBef>
              <a:spcAft>
                <a:spcPts val="0"/>
              </a:spcAft>
              <a:buClr>
                <a:srgbClr val="376092"/>
              </a:buClr>
              <a:buSzPts val="2400"/>
              <a:buNone/>
            </a:pPr>
            <a:endParaRPr sz="2400"/>
          </a:p>
        </p:txBody>
      </p:sp>
      <p:pic>
        <p:nvPicPr>
          <p:cNvPr id="459" name="Google Shape;459;p41" descr="C:\Users\Glen\Documents\McGraw-Hill\OLeary-CE2012\ART\ole16805_ch13\ole16805_1303.jpg"/>
          <p:cNvPicPr preferRelativeResize="0"/>
          <p:nvPr/>
        </p:nvPicPr>
        <p:blipFill rotWithShape="1">
          <a:blip r:embed="rId4">
            <a:alphaModFix/>
          </a:blip>
          <a:srcRect/>
          <a:stretch/>
        </p:blipFill>
        <p:spPr>
          <a:xfrm>
            <a:off x="2867975" y="2814725"/>
            <a:ext cx="5450176" cy="3672925"/>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2"/>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466" name="Google Shape;466;p42"/>
          <p:cNvSpPr txBox="1">
            <a:spLocks noGrp="1"/>
          </p:cNvSpPr>
          <p:nvPr>
            <p:ph type="body" idx="1"/>
          </p:nvPr>
        </p:nvSpPr>
        <p:spPr>
          <a:xfrm>
            <a:off x="884583" y="1921344"/>
            <a:ext cx="7466937" cy="13811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Data is collected about the present system and then analyzed to determine the new requirements</a:t>
            </a:r>
            <a:endParaRPr/>
          </a:p>
          <a:p>
            <a:pPr marL="91440" lvl="0" indent="0" algn="l" rtl="0">
              <a:lnSpc>
                <a:spcPct val="90000"/>
              </a:lnSpc>
              <a:spcBef>
                <a:spcPts val="1400"/>
              </a:spcBef>
              <a:spcAft>
                <a:spcPts val="0"/>
              </a:spcAft>
              <a:buClr>
                <a:srgbClr val="376092"/>
              </a:buClr>
              <a:buSzPts val="2400"/>
              <a:buNone/>
            </a:pPr>
            <a:endParaRPr sz="2400"/>
          </a:p>
        </p:txBody>
      </p:sp>
      <p:pic>
        <p:nvPicPr>
          <p:cNvPr id="467" name="Google Shape;467;p42" descr="C:\Users\Glen\Documents\McGraw-Hill\OLeary-CE2012\ART\ole16805_ch13\ole16805_1305.jpg"/>
          <p:cNvPicPr preferRelativeResize="0"/>
          <p:nvPr/>
        </p:nvPicPr>
        <p:blipFill rotWithShape="1">
          <a:blip r:embed="rId4">
            <a:alphaModFix/>
          </a:blip>
          <a:srcRect/>
          <a:stretch/>
        </p:blipFill>
        <p:spPr>
          <a:xfrm>
            <a:off x="2230341" y="2611906"/>
            <a:ext cx="6669156" cy="4242910"/>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6"/>
          <p:cNvPicPr preferRelativeResize="0">
            <a:picLocks noGrp="1"/>
          </p:cNvPicPr>
          <p:nvPr>
            <p:ph type="title"/>
          </p:nvPr>
        </p:nvPicPr>
        <p:blipFill rotWithShape="1">
          <a:blip r:embed="rId3">
            <a:alphaModFix/>
          </a:blip>
          <a:srcRect/>
          <a:stretch/>
        </p:blipFill>
        <p:spPr>
          <a:xfrm>
            <a:off x="542925" y="583248"/>
            <a:ext cx="8521700" cy="1158875"/>
          </a:xfrm>
          <a:prstGeom prst="rect">
            <a:avLst/>
          </a:prstGeom>
          <a:noFill/>
          <a:ln>
            <a:noFill/>
          </a:ln>
        </p:spPr>
      </p:pic>
      <p:sp>
        <p:nvSpPr>
          <p:cNvPr id="474" name="Google Shape;474;p46"/>
          <p:cNvSpPr txBox="1">
            <a:spLocks noGrp="1"/>
          </p:cNvSpPr>
          <p:nvPr>
            <p:ph type="body" idx="1"/>
          </p:nvPr>
        </p:nvSpPr>
        <p:spPr>
          <a:xfrm>
            <a:off x="828700" y="1904676"/>
            <a:ext cx="3468900" cy="4220700"/>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Define the alternatives, select the best system, and write a </a:t>
            </a:r>
            <a:r>
              <a:rPr lang="en-US" sz="2400">
                <a:solidFill>
                  <a:schemeClr val="accent1"/>
                </a:solidFill>
              </a:rPr>
              <a:t>systems design report</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Evaluate systems according to </a:t>
            </a:r>
            <a:r>
              <a:rPr lang="en-US" sz="2400">
                <a:solidFill>
                  <a:schemeClr val="accent1"/>
                </a:solidFill>
              </a:rPr>
              <a:t>economic</a:t>
            </a:r>
            <a:r>
              <a:rPr lang="en-US" sz="2400">
                <a:solidFill>
                  <a:srgbClr val="FFDA8F"/>
                </a:solidFill>
              </a:rPr>
              <a:t> </a:t>
            </a:r>
            <a:r>
              <a:rPr lang="en-US" sz="2400">
                <a:solidFill>
                  <a:schemeClr val="accent1"/>
                </a:solidFill>
              </a:rPr>
              <a:t>feasibility</a:t>
            </a:r>
            <a:r>
              <a:rPr lang="en-US" sz="2400"/>
              <a:t>, </a:t>
            </a:r>
            <a:r>
              <a:rPr lang="en-US" sz="2400">
                <a:solidFill>
                  <a:schemeClr val="accent1"/>
                </a:solidFill>
              </a:rPr>
              <a:t>technical</a:t>
            </a:r>
            <a:r>
              <a:rPr lang="en-US" sz="2400">
                <a:solidFill>
                  <a:srgbClr val="FFDA8F"/>
                </a:solidFill>
              </a:rPr>
              <a:t> </a:t>
            </a:r>
            <a:r>
              <a:rPr lang="en-US" sz="2400">
                <a:solidFill>
                  <a:schemeClr val="accent1"/>
                </a:solidFill>
              </a:rPr>
              <a:t>feasibility</a:t>
            </a:r>
            <a:r>
              <a:rPr lang="en-US" sz="2400"/>
              <a:t>, and </a:t>
            </a:r>
            <a:r>
              <a:rPr lang="en-US" sz="2400">
                <a:solidFill>
                  <a:schemeClr val="accent1"/>
                </a:solidFill>
              </a:rPr>
              <a:t>operational</a:t>
            </a:r>
            <a:r>
              <a:rPr lang="en-US" sz="2400">
                <a:solidFill>
                  <a:srgbClr val="FFDA8F"/>
                </a:solidFill>
              </a:rPr>
              <a:t> </a:t>
            </a:r>
            <a:r>
              <a:rPr lang="en-US" sz="2400">
                <a:solidFill>
                  <a:schemeClr val="accent1"/>
                </a:solidFill>
              </a:rPr>
              <a:t>feasibility</a:t>
            </a:r>
            <a:endParaRPr/>
          </a:p>
          <a:p>
            <a:pPr marL="355600" lvl="0" indent="-203200" algn="l" rtl="0">
              <a:lnSpc>
                <a:spcPct val="90000"/>
              </a:lnSpc>
              <a:spcBef>
                <a:spcPts val="1400"/>
              </a:spcBef>
              <a:spcAft>
                <a:spcPts val="0"/>
              </a:spcAft>
              <a:buClr>
                <a:srgbClr val="376092"/>
              </a:buClr>
              <a:buSzPts val="2400"/>
              <a:buFont typeface="Noto Sans Symbols"/>
              <a:buNone/>
            </a:pPr>
            <a:endParaRPr sz="2400"/>
          </a:p>
        </p:txBody>
      </p:sp>
      <p:pic>
        <p:nvPicPr>
          <p:cNvPr id="475" name="Google Shape;475;p46" descr="C:\Users\Glen\Documents\McGraw-Hill\OLeary-CE2012\ART\ole16805_ch13\ole16805_1314.jpg"/>
          <p:cNvPicPr preferRelativeResize="0"/>
          <p:nvPr/>
        </p:nvPicPr>
        <p:blipFill rotWithShape="1">
          <a:blip r:embed="rId4">
            <a:alphaModFix/>
          </a:blip>
          <a:srcRect/>
          <a:stretch/>
        </p:blipFill>
        <p:spPr>
          <a:xfrm>
            <a:off x="4572000" y="1742125"/>
            <a:ext cx="4492625" cy="4542175"/>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47"/>
          <p:cNvPicPr preferRelativeResize="0">
            <a:picLocks noGrp="1"/>
          </p:cNvPicPr>
          <p:nvPr>
            <p:ph type="title"/>
          </p:nvPr>
        </p:nvPicPr>
        <p:blipFill rotWithShape="1">
          <a:blip r:embed="rId3">
            <a:alphaModFix/>
          </a:blip>
          <a:srcRect/>
          <a:stretch/>
        </p:blipFill>
        <p:spPr>
          <a:xfrm>
            <a:off x="542925" y="583248"/>
            <a:ext cx="8521700" cy="1158875"/>
          </a:xfrm>
          <a:prstGeom prst="rect">
            <a:avLst/>
          </a:prstGeom>
          <a:noFill/>
          <a:ln>
            <a:noFill/>
          </a:ln>
        </p:spPr>
      </p:pic>
      <p:sp>
        <p:nvSpPr>
          <p:cNvPr id="482" name="Google Shape;482;p47"/>
          <p:cNvSpPr txBox="1">
            <a:spLocks noGrp="1"/>
          </p:cNvSpPr>
          <p:nvPr>
            <p:ph type="body" idx="1"/>
          </p:nvPr>
        </p:nvSpPr>
        <p:spPr>
          <a:xfrm>
            <a:off x="853440" y="1861047"/>
            <a:ext cx="7508240" cy="13811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In the development phase, you acquire the software and hardware, and test the new system</a:t>
            </a:r>
            <a:endParaRPr/>
          </a:p>
        </p:txBody>
      </p:sp>
      <p:pic>
        <p:nvPicPr>
          <p:cNvPr id="483" name="Google Shape;483;p47" descr="C:\Users\Glen\Documents\McGraw-Hill\OLeary-CE2012\ART\ole16805_ch13\ole16805_1315.jpg"/>
          <p:cNvPicPr preferRelativeResize="0"/>
          <p:nvPr/>
        </p:nvPicPr>
        <p:blipFill rotWithShape="1">
          <a:blip r:embed="rId4">
            <a:alphaModFix/>
          </a:blip>
          <a:srcRect/>
          <a:stretch/>
        </p:blipFill>
        <p:spPr>
          <a:xfrm>
            <a:off x="2815750" y="2703000"/>
            <a:ext cx="5819099" cy="3810376"/>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body" idx="1"/>
          </p:nvPr>
        </p:nvSpPr>
        <p:spPr>
          <a:xfrm>
            <a:off x="955675" y="1892032"/>
            <a:ext cx="7131050"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An information system is a collection of people, procedures, software, hardware, data, and the Internet</a:t>
            </a:r>
            <a:endParaRPr sz="2400"/>
          </a:p>
          <a:p>
            <a:pPr marL="566928" lvl="2" indent="-182880" algn="l" rtl="0">
              <a:lnSpc>
                <a:spcPct val="90000"/>
              </a:lnSpc>
              <a:spcBef>
                <a:spcPts val="200"/>
              </a:spcBef>
              <a:spcAft>
                <a:spcPts val="0"/>
              </a:spcAft>
              <a:buClr>
                <a:srgbClr val="AB620D"/>
              </a:buClr>
              <a:buSzPts val="2000"/>
              <a:buChar char="◦"/>
            </a:pPr>
            <a:r>
              <a:rPr lang="en-US" sz="2000"/>
              <a:t>They all work together to provide</a:t>
            </a:r>
            <a:br>
              <a:rPr lang="en-US" sz="2000"/>
            </a:br>
            <a:r>
              <a:rPr lang="en-US" sz="2000"/>
              <a:t>information essential to running</a:t>
            </a:r>
            <a:br>
              <a:rPr lang="en-US" sz="2000"/>
            </a:br>
            <a:r>
              <a:rPr lang="en-US" sz="2000"/>
              <a:t>an organization</a:t>
            </a:r>
            <a:endParaRPr/>
          </a:p>
          <a:p>
            <a:pPr marL="566928" lvl="2" indent="-182880" algn="l" rtl="0">
              <a:lnSpc>
                <a:spcPct val="90000"/>
              </a:lnSpc>
              <a:spcBef>
                <a:spcPts val="200"/>
              </a:spcBef>
              <a:spcAft>
                <a:spcPts val="0"/>
              </a:spcAft>
              <a:buClr>
                <a:srgbClr val="AB620D"/>
              </a:buClr>
              <a:buSzPts val="2000"/>
              <a:buChar char="◦"/>
            </a:pPr>
            <a:r>
              <a:rPr lang="en-US" sz="2000"/>
              <a:t>Computers are used in organizations</a:t>
            </a:r>
            <a:br>
              <a:rPr lang="en-US" sz="2000"/>
            </a:br>
            <a:r>
              <a:rPr lang="en-US" sz="2000"/>
              <a:t>to keep records of events </a:t>
            </a:r>
            <a:endParaRPr/>
          </a:p>
          <a:p>
            <a:pPr marL="360363" lvl="0" indent="-360363" algn="l" rtl="0">
              <a:lnSpc>
                <a:spcPct val="90000"/>
              </a:lnSpc>
              <a:spcBef>
                <a:spcPts val="1200"/>
              </a:spcBef>
              <a:spcAft>
                <a:spcPts val="0"/>
              </a:spcAft>
              <a:buSzPts val="2400"/>
              <a:buFont typeface="Noto Sans Symbols"/>
              <a:buChar char="❑"/>
            </a:pPr>
            <a:r>
              <a:rPr lang="en-US" sz="2400"/>
              <a:t>Competent end users need to </a:t>
            </a:r>
            <a:br>
              <a:rPr lang="en-US" sz="2400"/>
            </a:br>
            <a:r>
              <a:rPr lang="en-US" sz="2400"/>
              <a:t>understand how the information </a:t>
            </a:r>
            <a:br>
              <a:rPr lang="en-US" sz="2400"/>
            </a:br>
            <a:r>
              <a:rPr lang="en-US" sz="2400"/>
              <a:t>flows as it moves through an </a:t>
            </a:r>
            <a:br>
              <a:rPr lang="en-US" sz="2400"/>
            </a:br>
            <a:r>
              <a:rPr lang="en-US" sz="2400"/>
              <a:t>organization</a:t>
            </a:r>
            <a:endParaRPr/>
          </a:p>
        </p:txBody>
      </p:sp>
      <p:pic>
        <p:nvPicPr>
          <p:cNvPr id="144" name="Google Shape;144;p5" descr="C:\Users\Glen\Documents\McGraw-Hill\OLeary-CE2012\ART\ole16805_ch11\ole16805_1101.jpg"/>
          <p:cNvPicPr preferRelativeResize="0"/>
          <p:nvPr/>
        </p:nvPicPr>
        <p:blipFill rotWithShape="1">
          <a:blip r:embed="rId3">
            <a:alphaModFix/>
          </a:blip>
          <a:srcRect/>
          <a:stretch/>
        </p:blipFill>
        <p:spPr>
          <a:xfrm>
            <a:off x="6049492" y="2671393"/>
            <a:ext cx="2286000" cy="3441700"/>
          </a:xfrm>
          <a:prstGeom prst="rect">
            <a:avLst/>
          </a:prstGeom>
          <a:noFill/>
          <a:ln>
            <a:noFill/>
          </a:ln>
        </p:spPr>
      </p:pic>
      <p:sp>
        <p:nvSpPr>
          <p:cNvPr id="145" name="Google Shape;145;p5"/>
          <p:cNvSpPr txBox="1">
            <a:spLocks noGrp="1"/>
          </p:cNvSpPr>
          <p:nvPr>
            <p:ph type="title"/>
          </p:nvPr>
        </p:nvSpPr>
        <p:spPr>
          <a:xfrm>
            <a:off x="80010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Introduction</a:t>
            </a:r>
            <a:endParaRPr sz="4000" b="1"/>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8"/>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490" name="Google Shape;490;p48"/>
          <p:cNvSpPr txBox="1">
            <a:spLocks noGrp="1"/>
          </p:cNvSpPr>
          <p:nvPr>
            <p:ph type="body" idx="1"/>
          </p:nvPr>
        </p:nvSpPr>
        <p:spPr>
          <a:xfrm>
            <a:off x="820255" y="1778662"/>
            <a:ext cx="4069798" cy="4422913"/>
          </a:xfrm>
          <a:prstGeom prst="rect">
            <a:avLst/>
          </a:prstGeom>
          <a:noFill/>
          <a:ln>
            <a:noFill/>
          </a:ln>
        </p:spPr>
        <p:txBody>
          <a:bodyPr spcFirstLastPara="1" wrap="square" lIns="0" tIns="45700" rIns="0" bIns="45700" anchor="t" anchorCtr="0">
            <a:no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Also known as </a:t>
            </a:r>
            <a:r>
              <a:rPr lang="en-US" sz="2400">
                <a:solidFill>
                  <a:schemeClr val="accent1"/>
                </a:solidFill>
              </a:rPr>
              <a:t>conversion</a:t>
            </a:r>
            <a:r>
              <a:rPr lang="en-US" sz="2400"/>
              <a:t>  </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Converting from the old system to the new one</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Training people to use the new system</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Types of conversion approaches include: </a:t>
            </a:r>
            <a:endParaRPr/>
          </a:p>
          <a:p>
            <a:pPr marL="566928" lvl="2" indent="-182880" algn="l" rtl="0">
              <a:lnSpc>
                <a:spcPct val="90000"/>
              </a:lnSpc>
              <a:spcBef>
                <a:spcPts val="400"/>
              </a:spcBef>
              <a:spcAft>
                <a:spcPts val="0"/>
              </a:spcAft>
              <a:buSzPts val="2000"/>
              <a:buChar char="◦"/>
            </a:pPr>
            <a:r>
              <a:rPr lang="en-US" sz="2000">
                <a:solidFill>
                  <a:schemeClr val="accent1"/>
                </a:solidFill>
              </a:rPr>
              <a:t>Direct</a:t>
            </a:r>
            <a:endParaRPr/>
          </a:p>
          <a:p>
            <a:pPr marL="566928" lvl="2" indent="-182880" algn="l" rtl="0">
              <a:lnSpc>
                <a:spcPct val="90000"/>
              </a:lnSpc>
              <a:spcBef>
                <a:spcPts val="600"/>
              </a:spcBef>
              <a:spcAft>
                <a:spcPts val="0"/>
              </a:spcAft>
              <a:buSzPts val="2000"/>
              <a:buChar char="◦"/>
            </a:pPr>
            <a:r>
              <a:rPr lang="en-US" sz="2000">
                <a:solidFill>
                  <a:schemeClr val="accent1"/>
                </a:solidFill>
              </a:rPr>
              <a:t>Parallel</a:t>
            </a:r>
            <a:endParaRPr/>
          </a:p>
          <a:p>
            <a:pPr marL="566928" lvl="2" indent="-182880" algn="l" rtl="0">
              <a:lnSpc>
                <a:spcPct val="90000"/>
              </a:lnSpc>
              <a:spcBef>
                <a:spcPts val="600"/>
              </a:spcBef>
              <a:spcAft>
                <a:spcPts val="0"/>
              </a:spcAft>
              <a:buSzPts val="2000"/>
              <a:buChar char="◦"/>
            </a:pPr>
            <a:r>
              <a:rPr lang="en-US" sz="2000">
                <a:solidFill>
                  <a:schemeClr val="accent1"/>
                </a:solidFill>
              </a:rPr>
              <a:t>Pilot</a:t>
            </a:r>
            <a:endParaRPr/>
          </a:p>
          <a:p>
            <a:pPr marL="566928" lvl="2" indent="-182880" algn="l" rtl="0">
              <a:lnSpc>
                <a:spcPct val="90000"/>
              </a:lnSpc>
              <a:spcBef>
                <a:spcPts val="600"/>
              </a:spcBef>
              <a:spcAft>
                <a:spcPts val="0"/>
              </a:spcAft>
              <a:buSzPts val="2000"/>
              <a:buChar char="◦"/>
            </a:pPr>
            <a:r>
              <a:rPr lang="en-US" sz="2000">
                <a:solidFill>
                  <a:schemeClr val="accent1"/>
                </a:solidFill>
              </a:rPr>
              <a:t>Phased</a:t>
            </a:r>
            <a:endParaRPr/>
          </a:p>
        </p:txBody>
      </p:sp>
      <p:pic>
        <p:nvPicPr>
          <p:cNvPr id="491" name="Google Shape;491;p48" descr="C:\Users\Glen\Documents\McGraw-Hill\OLeary-CE2012\ART\ole16805_ch13\ole16805_1317.jpg"/>
          <p:cNvPicPr preferRelativeResize="0"/>
          <p:nvPr/>
        </p:nvPicPr>
        <p:blipFill rotWithShape="1">
          <a:blip r:embed="rId4">
            <a:alphaModFix/>
          </a:blip>
          <a:srcRect/>
          <a:stretch/>
        </p:blipFill>
        <p:spPr>
          <a:xfrm>
            <a:off x="4422710" y="1950098"/>
            <a:ext cx="4573076" cy="4321353"/>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49"/>
          <p:cNvPicPr preferRelativeResize="0">
            <a:picLocks noGrp="1"/>
          </p:cNvPicPr>
          <p:nvPr>
            <p:ph type="title"/>
          </p:nvPr>
        </p:nvPicPr>
        <p:blipFill rotWithShape="1">
          <a:blip r:embed="rId3">
            <a:alphaModFix/>
          </a:blip>
          <a:srcRect/>
          <a:stretch/>
        </p:blipFill>
        <p:spPr>
          <a:xfrm>
            <a:off x="542925" y="583248"/>
            <a:ext cx="8521700" cy="1158875"/>
          </a:xfrm>
          <a:prstGeom prst="rect">
            <a:avLst/>
          </a:prstGeom>
          <a:noFill/>
          <a:ln>
            <a:noFill/>
          </a:ln>
        </p:spPr>
      </p:pic>
      <p:sp>
        <p:nvSpPr>
          <p:cNvPr id="498" name="Google Shape;498;p49"/>
          <p:cNvSpPr txBox="1">
            <a:spLocks noGrp="1"/>
          </p:cNvSpPr>
          <p:nvPr>
            <p:ph type="body" idx="1"/>
          </p:nvPr>
        </p:nvSpPr>
        <p:spPr>
          <a:xfrm>
            <a:off x="405250" y="1840875"/>
            <a:ext cx="3216300" cy="43626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000"/>
              <a:buChar char=" "/>
            </a:pPr>
            <a:r>
              <a:rPr lang="en-US">
                <a:solidFill>
                  <a:schemeClr val="accent1"/>
                </a:solidFill>
              </a:rPr>
              <a:t>Systems maintenance </a:t>
            </a:r>
            <a:r>
              <a:rPr lang="en-US"/>
              <a:t>is a very important, ongoing activity that includes a </a:t>
            </a:r>
            <a:r>
              <a:rPr lang="en-US" sz="2400">
                <a:solidFill>
                  <a:schemeClr val="accent1"/>
                </a:solidFill>
              </a:rPr>
              <a:t>systems</a:t>
            </a:r>
            <a:r>
              <a:rPr lang="en-US">
                <a:solidFill>
                  <a:schemeClr val="accent1"/>
                </a:solidFill>
              </a:rPr>
              <a:t> audit</a:t>
            </a:r>
            <a:r>
              <a:rPr lang="en-US">
                <a:solidFill>
                  <a:srgbClr val="FFDA8F"/>
                </a:solidFill>
              </a:rPr>
              <a:t> </a:t>
            </a:r>
            <a:r>
              <a:rPr lang="en-US"/>
              <a:t>and a periodic evaluation</a:t>
            </a:r>
            <a:endParaRPr/>
          </a:p>
        </p:txBody>
      </p:sp>
      <p:pic>
        <p:nvPicPr>
          <p:cNvPr id="499" name="Google Shape;499;p49" descr="C:\Users\Glen\Documents\McGraw-Hill\OLeary-CE2012\ART\ole16805_ch13\ole16805_1319.jpg"/>
          <p:cNvPicPr preferRelativeResize="0"/>
          <p:nvPr/>
        </p:nvPicPr>
        <p:blipFill rotWithShape="1">
          <a:blip r:embed="rId4">
            <a:alphaModFix/>
          </a:blip>
          <a:srcRect/>
          <a:stretch/>
        </p:blipFill>
        <p:spPr>
          <a:xfrm>
            <a:off x="3621425" y="1742125"/>
            <a:ext cx="5443199" cy="4538925"/>
          </a:xfrm>
          <a:prstGeom prst="rect">
            <a:avLst/>
          </a:prstGeom>
          <a:noFill/>
          <a:ln>
            <a:noFill/>
          </a:ln>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g25e4aae3e65_1_34"/>
          <p:cNvPicPr preferRelativeResize="0">
            <a:picLocks noGrp="1"/>
          </p:cNvPicPr>
          <p:nvPr>
            <p:ph type="title"/>
          </p:nvPr>
        </p:nvPicPr>
        <p:blipFill rotWithShape="1">
          <a:blip r:embed="rId3">
            <a:alphaModFix/>
          </a:blip>
          <a:srcRect/>
          <a:stretch/>
        </p:blipFill>
        <p:spPr>
          <a:xfrm>
            <a:off x="573088" y="414020"/>
            <a:ext cx="8491500" cy="1311300"/>
          </a:xfrm>
          <a:prstGeom prst="rect">
            <a:avLst/>
          </a:prstGeom>
          <a:noFill/>
          <a:ln>
            <a:noFill/>
          </a:ln>
        </p:spPr>
      </p:pic>
      <p:sp>
        <p:nvSpPr>
          <p:cNvPr id="506" name="Google Shape;506;g25e4aae3e65_1_34"/>
          <p:cNvSpPr txBox="1">
            <a:spLocks noGrp="1"/>
          </p:cNvSpPr>
          <p:nvPr>
            <p:ph type="body" idx="1"/>
          </p:nvPr>
        </p:nvSpPr>
        <p:spPr>
          <a:xfrm>
            <a:off x="874643" y="1935481"/>
            <a:ext cx="7487100" cy="23457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Alternatives to the </a:t>
            </a:r>
            <a:r>
              <a:rPr lang="en-US" sz="2400">
                <a:solidFill>
                  <a:schemeClr val="accent1"/>
                </a:solidFill>
              </a:rPr>
              <a:t>systems life cycle </a:t>
            </a:r>
            <a:r>
              <a:rPr lang="en-US" sz="2400"/>
              <a:t>may be used if the system is not feasible</a:t>
            </a:r>
            <a:endParaRPr/>
          </a:p>
          <a:p>
            <a:pPr marL="384048" lvl="1" indent="-182880" algn="l" rtl="0">
              <a:lnSpc>
                <a:spcPct val="90000"/>
              </a:lnSpc>
              <a:spcBef>
                <a:spcPts val="400"/>
              </a:spcBef>
              <a:spcAft>
                <a:spcPts val="0"/>
              </a:spcAft>
              <a:buSzPts val="2000"/>
              <a:buChar char="◦"/>
            </a:pPr>
            <a:r>
              <a:rPr lang="en-US" sz="2000">
                <a:solidFill>
                  <a:schemeClr val="accent1"/>
                </a:solidFill>
              </a:rPr>
              <a:t>Prototyping </a:t>
            </a:r>
            <a:r>
              <a:rPr lang="en-US" sz="2000"/>
              <a:t>is building a model</a:t>
            </a:r>
            <a:endParaRPr/>
          </a:p>
          <a:p>
            <a:pPr marL="384048" lvl="1" indent="-182880" algn="l" rtl="0">
              <a:lnSpc>
                <a:spcPct val="90000"/>
              </a:lnSpc>
              <a:spcBef>
                <a:spcPts val="600"/>
              </a:spcBef>
              <a:spcAft>
                <a:spcPts val="0"/>
              </a:spcAft>
              <a:buSzPts val="2000"/>
              <a:buChar char="◦"/>
            </a:pPr>
            <a:r>
              <a:rPr lang="en-US" sz="2000">
                <a:solidFill>
                  <a:schemeClr val="accent1"/>
                </a:solidFill>
              </a:rPr>
              <a:t>Rapid applications development (RAD)</a:t>
            </a:r>
            <a:endParaRPr/>
          </a:p>
          <a:p>
            <a:pPr marL="91440" lvl="0" indent="0" algn="l" rtl="0">
              <a:lnSpc>
                <a:spcPct val="90000"/>
              </a:lnSpc>
              <a:spcBef>
                <a:spcPts val="1600"/>
              </a:spcBef>
              <a:spcAft>
                <a:spcPts val="0"/>
              </a:spcAft>
              <a:buClr>
                <a:srgbClr val="376092"/>
              </a:buClr>
              <a:buSzPts val="2400"/>
              <a:buNone/>
            </a:pPr>
            <a:endParaRPr sz="2400"/>
          </a:p>
        </p:txBody>
      </p:sp>
      <p:pic>
        <p:nvPicPr>
          <p:cNvPr id="507" name="Google Shape;507;g25e4aae3e65_1_34"/>
          <p:cNvPicPr preferRelativeResize="0"/>
          <p:nvPr/>
        </p:nvPicPr>
        <p:blipFill rotWithShape="1">
          <a:blip r:embed="rId4">
            <a:alphaModFix/>
          </a:blip>
          <a:srcRect/>
          <a:stretch/>
        </p:blipFill>
        <p:spPr>
          <a:xfrm>
            <a:off x="5486407" y="3500383"/>
            <a:ext cx="3657600" cy="2873375"/>
          </a:xfrm>
          <a:prstGeom prst="rect">
            <a:avLst/>
          </a:prstGeom>
          <a:noFill/>
          <a:ln>
            <a:noFill/>
          </a:ln>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51"/>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513" name="Google Shape;513;p51"/>
          <p:cNvSpPr txBox="1">
            <a:spLocks noGrp="1"/>
          </p:cNvSpPr>
          <p:nvPr>
            <p:ph type="body" idx="1"/>
          </p:nvPr>
        </p:nvSpPr>
        <p:spPr>
          <a:xfrm>
            <a:off x="989220" y="1874962"/>
            <a:ext cx="7131050" cy="4525963"/>
          </a:xfrm>
          <a:prstGeom prst="rect">
            <a:avLst/>
          </a:prstGeom>
          <a:noFill/>
          <a:ln>
            <a:noFill/>
          </a:ln>
        </p:spPr>
        <p:txBody>
          <a:bodyPr spcFirstLastPara="1" wrap="square" lIns="0" tIns="45700" rIns="0" bIns="45700" anchor="t" anchorCtr="0">
            <a:normAutofit/>
          </a:bodyPr>
          <a:lstStyle/>
          <a:p>
            <a:pPr marL="355600" lvl="0" indent="-355600" algn="l" rtl="0">
              <a:lnSpc>
                <a:spcPct val="90000"/>
              </a:lnSpc>
              <a:spcBef>
                <a:spcPts val="0"/>
              </a:spcBef>
              <a:spcAft>
                <a:spcPts val="0"/>
              </a:spcAft>
              <a:buClr>
                <a:srgbClr val="376092"/>
              </a:buClr>
              <a:buSzPts val="2400"/>
              <a:buFont typeface="Noto Sans Symbols"/>
              <a:buChar char="❑"/>
            </a:pPr>
            <a:r>
              <a:rPr lang="en-US" sz="2400"/>
              <a:t>A </a:t>
            </a:r>
            <a:r>
              <a:rPr lang="en-US" sz="2400">
                <a:solidFill>
                  <a:schemeClr val="accent1"/>
                </a:solidFill>
              </a:rPr>
              <a:t>systems analyst </a:t>
            </a:r>
            <a:r>
              <a:rPr lang="en-US" sz="2400"/>
              <a:t>plans and designs new systems, following the </a:t>
            </a:r>
            <a:r>
              <a:rPr lang="en-US" sz="2400">
                <a:solidFill>
                  <a:schemeClr val="accent1"/>
                </a:solidFill>
              </a:rPr>
              <a:t>systems life cycle</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Requires a Bachelor’s </a:t>
            </a:r>
            <a:br>
              <a:rPr lang="en-US" sz="2400"/>
            </a:br>
            <a:r>
              <a:rPr lang="en-US" sz="2400"/>
              <a:t>degree in Computer </a:t>
            </a:r>
            <a:br>
              <a:rPr lang="en-US" sz="2400"/>
            </a:br>
            <a:r>
              <a:rPr lang="en-US" sz="2400"/>
              <a:t>Science or Information </a:t>
            </a:r>
            <a:br>
              <a:rPr lang="en-US" sz="2400"/>
            </a:br>
            <a:r>
              <a:rPr lang="en-US" sz="2400"/>
              <a:t>Systems and technical </a:t>
            </a:r>
            <a:br>
              <a:rPr lang="en-US" sz="2400"/>
            </a:br>
            <a:r>
              <a:rPr lang="en-US" sz="2400"/>
              <a:t>experience</a:t>
            </a:r>
            <a:endParaRPr/>
          </a:p>
          <a:p>
            <a:pPr marL="355600" lvl="0" indent="-355600" algn="l" rtl="0">
              <a:lnSpc>
                <a:spcPct val="90000"/>
              </a:lnSpc>
              <a:spcBef>
                <a:spcPts val="1400"/>
              </a:spcBef>
              <a:spcAft>
                <a:spcPts val="0"/>
              </a:spcAft>
              <a:buClr>
                <a:srgbClr val="376092"/>
              </a:buClr>
              <a:buSzPts val="2400"/>
              <a:buFont typeface="Noto Sans Symbols"/>
              <a:buChar char="❑"/>
            </a:pPr>
            <a:r>
              <a:rPr lang="en-US" sz="2400"/>
              <a:t>Can expect to earn an annual</a:t>
            </a:r>
            <a:br>
              <a:rPr lang="en-US" sz="2400"/>
            </a:br>
            <a:r>
              <a:rPr lang="en-US" sz="2400"/>
              <a:t>salary of RM 48,306 to RM 72,600</a:t>
            </a:r>
            <a:endParaRPr sz="2400"/>
          </a:p>
        </p:txBody>
      </p:sp>
      <p:pic>
        <p:nvPicPr>
          <p:cNvPr id="514" name="Google Shape;514;p51" descr="C:\Users\Glen\Documents\McGraw-Hill\OLeary-CE2012\ART\ole16805_ch13\ole16805_cut1301a.jpg"/>
          <p:cNvPicPr preferRelativeResize="0"/>
          <p:nvPr/>
        </p:nvPicPr>
        <p:blipFill rotWithShape="1">
          <a:blip r:embed="rId4">
            <a:alphaModFix/>
          </a:blip>
          <a:srcRect/>
          <a:stretch/>
        </p:blipFill>
        <p:spPr>
          <a:xfrm>
            <a:off x="5488940" y="2731135"/>
            <a:ext cx="2743200" cy="1841500"/>
          </a:xfrm>
          <a:prstGeom prst="rect">
            <a:avLst/>
          </a:prstGeom>
          <a:noFill/>
          <a:ln>
            <a:noFill/>
          </a:ln>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52"/>
          <p:cNvPicPr preferRelativeResize="0">
            <a:picLocks noGrp="1"/>
          </p:cNvPicPr>
          <p:nvPr>
            <p:ph type="title"/>
          </p:nvPr>
        </p:nvPicPr>
        <p:blipFill rotWithShape="1">
          <a:blip r:embed="rId3">
            <a:alphaModFix/>
          </a:blip>
          <a:srcRect/>
          <a:stretch/>
        </p:blipFill>
        <p:spPr>
          <a:xfrm>
            <a:off x="542925" y="583248"/>
            <a:ext cx="8521700" cy="1158875"/>
          </a:xfrm>
          <a:prstGeom prst="rect">
            <a:avLst/>
          </a:prstGeom>
          <a:noFill/>
          <a:ln>
            <a:noFill/>
          </a:ln>
        </p:spPr>
      </p:pic>
      <p:sp>
        <p:nvSpPr>
          <p:cNvPr id="521" name="Google Shape;521;p52"/>
          <p:cNvSpPr txBox="1">
            <a:spLocks noGrp="1"/>
          </p:cNvSpPr>
          <p:nvPr>
            <p:ph type="body" idx="1"/>
          </p:nvPr>
        </p:nvSpPr>
        <p:spPr>
          <a:xfrm>
            <a:off x="1006475" y="1941830"/>
            <a:ext cx="7131050" cy="4525963"/>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Clr>
                <a:srgbClr val="376092"/>
              </a:buClr>
              <a:buSzPts val="2400"/>
              <a:buChar char=" "/>
            </a:pPr>
            <a:r>
              <a:rPr lang="en-US" sz="2400"/>
              <a:t>The Challenge of Keeping Pace</a:t>
            </a:r>
            <a:endParaRPr/>
          </a:p>
          <a:p>
            <a:pPr marL="384048" lvl="1" indent="-182880" algn="l" rtl="0">
              <a:lnSpc>
                <a:spcPct val="90000"/>
              </a:lnSpc>
              <a:spcBef>
                <a:spcPts val="400"/>
              </a:spcBef>
              <a:spcAft>
                <a:spcPts val="0"/>
              </a:spcAft>
              <a:buSzPts val="2000"/>
              <a:buChar char="◦"/>
            </a:pPr>
            <a:r>
              <a:rPr lang="en-US" sz="2000"/>
              <a:t>To stay competitive with today’s fast business pace, new technologies must be incorporated </a:t>
            </a:r>
            <a:endParaRPr/>
          </a:p>
          <a:p>
            <a:pPr marL="384048" lvl="1" indent="-182880" algn="l" rtl="0">
              <a:lnSpc>
                <a:spcPct val="90000"/>
              </a:lnSpc>
              <a:spcBef>
                <a:spcPts val="600"/>
              </a:spcBef>
              <a:spcAft>
                <a:spcPts val="0"/>
              </a:spcAft>
              <a:buSzPts val="2000"/>
              <a:buChar char="◦"/>
            </a:pPr>
            <a:r>
              <a:rPr lang="en-US" sz="2000"/>
              <a:t>Increased use of RAD</a:t>
            </a:r>
            <a:br>
              <a:rPr lang="en-US" sz="2000"/>
            </a:br>
            <a:r>
              <a:rPr lang="en-US" sz="2000"/>
              <a:t>and prototyping</a:t>
            </a:r>
            <a:endParaRPr/>
          </a:p>
          <a:p>
            <a:pPr marL="384048" lvl="1" indent="-182880" algn="l" rtl="0">
              <a:lnSpc>
                <a:spcPct val="90000"/>
              </a:lnSpc>
              <a:spcBef>
                <a:spcPts val="600"/>
              </a:spcBef>
              <a:spcAft>
                <a:spcPts val="0"/>
              </a:spcAft>
              <a:buSzPts val="2000"/>
              <a:buChar char="◦"/>
            </a:pPr>
            <a:r>
              <a:rPr lang="en-US" sz="2000"/>
              <a:t>Increased use of</a:t>
            </a:r>
            <a:br>
              <a:rPr lang="en-US" sz="2000"/>
            </a:br>
            <a:r>
              <a:rPr lang="en-US" sz="2000"/>
              <a:t>outside consulting</a:t>
            </a:r>
            <a:endParaRPr/>
          </a:p>
          <a:p>
            <a:pPr marL="91440" lvl="0" indent="0" algn="l" rtl="0">
              <a:lnSpc>
                <a:spcPct val="90000"/>
              </a:lnSpc>
              <a:spcBef>
                <a:spcPts val="1600"/>
              </a:spcBef>
              <a:spcAft>
                <a:spcPts val="0"/>
              </a:spcAft>
              <a:buClr>
                <a:srgbClr val="376092"/>
              </a:buClr>
              <a:buSzPts val="2400"/>
              <a:buNone/>
            </a:pPr>
            <a:endParaRPr sz="2400"/>
          </a:p>
        </p:txBody>
      </p:sp>
      <p:pic>
        <p:nvPicPr>
          <p:cNvPr id="522" name="Google Shape;522;p52"/>
          <p:cNvPicPr preferRelativeResize="0"/>
          <p:nvPr/>
        </p:nvPicPr>
        <p:blipFill rotWithShape="1">
          <a:blip r:embed="rId4">
            <a:alphaModFix/>
          </a:blip>
          <a:srcRect/>
          <a:stretch/>
        </p:blipFill>
        <p:spPr>
          <a:xfrm>
            <a:off x="5095558" y="3089275"/>
            <a:ext cx="3292475" cy="3094038"/>
          </a:xfrm>
          <a:prstGeom prst="rect">
            <a:avLst/>
          </a:prstGeom>
          <a:noFill/>
          <a:ln>
            <a:noFill/>
          </a:ln>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53"/>
          <p:cNvPicPr preferRelativeResize="0">
            <a:picLocks noGrp="1"/>
          </p:cNvPicPr>
          <p:nvPr>
            <p:ph type="title"/>
          </p:nvPr>
        </p:nvPicPr>
        <p:blipFill rotWithShape="1">
          <a:blip r:embed="rId3">
            <a:alphaModFix/>
          </a:blip>
          <a:srcRect/>
          <a:stretch/>
        </p:blipFill>
        <p:spPr>
          <a:xfrm>
            <a:off x="542925" y="573088"/>
            <a:ext cx="8521700" cy="1158875"/>
          </a:xfrm>
          <a:prstGeom prst="rect">
            <a:avLst/>
          </a:prstGeom>
          <a:noFill/>
          <a:ln>
            <a:noFill/>
          </a:ln>
        </p:spPr>
      </p:pic>
      <p:sp>
        <p:nvSpPr>
          <p:cNvPr id="529" name="Google Shape;529;p53"/>
          <p:cNvSpPr txBox="1">
            <a:spLocks noGrp="1"/>
          </p:cNvSpPr>
          <p:nvPr>
            <p:ph type="body" idx="1"/>
          </p:nvPr>
        </p:nvSpPr>
        <p:spPr>
          <a:xfrm>
            <a:off x="924560" y="1845734"/>
            <a:ext cx="7442200" cy="4023360"/>
          </a:xfrm>
          <a:prstGeom prst="rect">
            <a:avLst/>
          </a:prstGeom>
          <a:noFill/>
          <a:ln>
            <a:noFill/>
          </a:ln>
        </p:spPr>
        <p:txBody>
          <a:bodyPr spcFirstLastPara="1" wrap="square" lIns="0" tIns="45700" rIns="0" bIns="45700" anchor="t" anchorCtr="0">
            <a:normAutofit/>
          </a:bodyPr>
          <a:lstStyle/>
          <a:p>
            <a:pPr marL="457200" lvl="0" indent="-457200" algn="l" rtl="0">
              <a:lnSpc>
                <a:spcPct val="90000"/>
              </a:lnSpc>
              <a:spcBef>
                <a:spcPts val="0"/>
              </a:spcBef>
              <a:spcAft>
                <a:spcPts val="0"/>
              </a:spcAft>
              <a:buClr>
                <a:srgbClr val="376092"/>
              </a:buClr>
              <a:buSzPts val="2400"/>
              <a:buFont typeface="Calibri"/>
              <a:buAutoNum type="alphaLcParenR"/>
            </a:pPr>
            <a:r>
              <a:rPr lang="en-US" sz="2400"/>
              <a:t>What is a system? What are the six phases of the systems life cycle? Why do corporations undergo this process?</a:t>
            </a:r>
            <a:endParaRPr/>
          </a:p>
          <a:p>
            <a:pPr marL="457200" lvl="0" indent="-457200" algn="l" rtl="0">
              <a:lnSpc>
                <a:spcPct val="90000"/>
              </a:lnSpc>
              <a:spcBef>
                <a:spcPts val="1400"/>
              </a:spcBef>
              <a:spcAft>
                <a:spcPts val="0"/>
              </a:spcAft>
              <a:buClr>
                <a:srgbClr val="376092"/>
              </a:buClr>
              <a:buSzPts val="2400"/>
              <a:buFont typeface="Calibri"/>
              <a:buAutoNum type="alphaLcParenR"/>
            </a:pPr>
            <a:r>
              <a:rPr lang="en-US" sz="2400"/>
              <a:t>What are the tools used in the analysis phase? What is top-down analysis? How is it used?</a:t>
            </a:r>
            <a:endParaRPr sz="2400"/>
          </a:p>
          <a:p>
            <a:pPr marL="457200" lvl="0" indent="-457200" algn="l" rtl="0">
              <a:lnSpc>
                <a:spcPct val="90000"/>
              </a:lnSpc>
              <a:spcBef>
                <a:spcPts val="1400"/>
              </a:spcBef>
              <a:spcAft>
                <a:spcPts val="0"/>
              </a:spcAft>
              <a:buClr>
                <a:srgbClr val="376092"/>
              </a:buClr>
              <a:buSzPts val="2400"/>
              <a:buFont typeface="Calibri"/>
              <a:buAutoNum type="alphaLcParenR"/>
            </a:pPr>
            <a:r>
              <a:rPr lang="en-US" sz="2400"/>
              <a:t>What is system maintenance? When does it occur?</a:t>
            </a:r>
            <a:endParaRPr/>
          </a:p>
          <a:p>
            <a:pPr marL="457200" lvl="0" indent="-457200" algn="l" rtl="0">
              <a:lnSpc>
                <a:spcPct val="90000"/>
              </a:lnSpc>
              <a:spcBef>
                <a:spcPts val="1400"/>
              </a:spcBef>
              <a:spcAft>
                <a:spcPts val="0"/>
              </a:spcAft>
              <a:buClr>
                <a:srgbClr val="376092"/>
              </a:buClr>
              <a:buSzPts val="2400"/>
              <a:buFont typeface="Calibri"/>
              <a:buAutoNum type="alphaLcParenR"/>
            </a:pPr>
            <a:r>
              <a:rPr lang="en-US" sz="2400"/>
              <a:t>Explain prototyping and RAD. When might they be used by corporations?</a:t>
            </a:r>
            <a:endParaRPr sz="2400"/>
          </a:p>
        </p:txBody>
      </p:sp>
      <p:sp>
        <p:nvSpPr>
          <p:cNvPr id="530" name="Google Shape;530;p53"/>
          <p:cNvSpPr txBox="1"/>
          <p:nvPr/>
        </p:nvSpPr>
        <p:spPr>
          <a:xfrm>
            <a:off x="5496560" y="894080"/>
            <a:ext cx="2692400" cy="660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fade">
                                      <p:cBhvr>
                                        <p:cTn id="7" dur="500"/>
                                        <p:tgtEl>
                                          <p:spTgt spid="5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xEl>
                                              <p:pRg st="1" end="1"/>
                                            </p:txEl>
                                          </p:spTgt>
                                        </p:tgtEl>
                                        <p:attrNameLst>
                                          <p:attrName>style.visibility</p:attrName>
                                        </p:attrNameLst>
                                      </p:cBhvr>
                                      <p:to>
                                        <p:strVal val="visible"/>
                                      </p:to>
                                    </p:set>
                                    <p:animEffect transition="in" filter="fade">
                                      <p:cBhvr>
                                        <p:cTn id="12" dur="500"/>
                                        <p:tgtEl>
                                          <p:spTgt spid="5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9">
                                            <p:txEl>
                                              <p:pRg st="2" end="2"/>
                                            </p:txEl>
                                          </p:spTgt>
                                        </p:tgtEl>
                                        <p:attrNameLst>
                                          <p:attrName>style.visibility</p:attrName>
                                        </p:attrNameLst>
                                      </p:cBhvr>
                                      <p:to>
                                        <p:strVal val="visible"/>
                                      </p:to>
                                    </p:set>
                                    <p:animEffect transition="in" filter="fade">
                                      <p:cBhvr>
                                        <p:cTn id="17" dur="500"/>
                                        <p:tgtEl>
                                          <p:spTgt spid="5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9">
                                            <p:txEl>
                                              <p:pRg st="3" end="3"/>
                                            </p:txEl>
                                          </p:spTgt>
                                        </p:tgtEl>
                                        <p:attrNameLst>
                                          <p:attrName>style.visibility</p:attrName>
                                        </p:attrNameLst>
                                      </p:cBhvr>
                                      <p:to>
                                        <p:strVal val="visible"/>
                                      </p:to>
                                    </p:set>
                                    <p:animEffect transition="in" filter="fade">
                                      <p:cBhvr>
                                        <p:cTn id="22" dur="500"/>
                                        <p:tgtEl>
                                          <p:spTgt spid="5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People</a:t>
            </a:r>
            <a:endParaRPr sz="4000" b="1">
              <a:solidFill>
                <a:schemeClr val="accent1"/>
              </a:solidFill>
            </a:endParaRPr>
          </a:p>
        </p:txBody>
      </p:sp>
      <p:sp>
        <p:nvSpPr>
          <p:cNvPr id="151" name="Google Shape;151;p6"/>
          <p:cNvSpPr txBox="1">
            <a:spLocks noGrp="1"/>
          </p:cNvSpPr>
          <p:nvPr>
            <p:ph type="body" idx="1"/>
          </p:nvPr>
        </p:nvSpPr>
        <p:spPr>
          <a:xfrm>
            <a:off x="830624" y="1999247"/>
            <a:ext cx="7584776"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It is easy to overlook people as one of the parts of an information system</a:t>
            </a:r>
            <a:endParaRPr/>
          </a:p>
          <a:p>
            <a:pPr marL="360363" lvl="0" indent="-360363" algn="l" rtl="0">
              <a:lnSpc>
                <a:spcPct val="90000"/>
              </a:lnSpc>
              <a:spcBef>
                <a:spcPts val="1400"/>
              </a:spcBef>
              <a:spcAft>
                <a:spcPts val="0"/>
              </a:spcAft>
              <a:buSzPts val="2400"/>
              <a:buFont typeface="Noto Sans Symbols"/>
              <a:buChar char="❑"/>
            </a:pPr>
            <a:r>
              <a:rPr lang="en-US" sz="2400"/>
              <a:t>Yet this is what personal computers are all about—making </a:t>
            </a:r>
            <a:r>
              <a:rPr lang="en-US" sz="2400" b="1"/>
              <a:t>people, and the end users </a:t>
            </a:r>
            <a:r>
              <a:rPr lang="en-US" sz="2400"/>
              <a:t>like you, more productive</a:t>
            </a:r>
            <a:endParaRPr/>
          </a:p>
          <a:p>
            <a:pPr marL="360363" lvl="0" indent="-360363" algn="l" rtl="0">
              <a:lnSpc>
                <a:spcPct val="90000"/>
              </a:lnSpc>
              <a:spcBef>
                <a:spcPts val="1400"/>
              </a:spcBef>
              <a:spcAft>
                <a:spcPts val="0"/>
              </a:spcAft>
              <a:buSzPts val="2400"/>
              <a:buFont typeface="Noto Sans Symbols"/>
              <a:buChar char="❑"/>
            </a:pPr>
            <a:r>
              <a:rPr lang="en-US" sz="2400"/>
              <a:t>People are involved in information systems in just about every way</a:t>
            </a:r>
            <a:endParaRPr/>
          </a:p>
          <a:p>
            <a:pPr marL="566928" lvl="2" indent="-182880" algn="l" rtl="0">
              <a:lnSpc>
                <a:spcPct val="90000"/>
              </a:lnSpc>
              <a:spcBef>
                <a:spcPts val="400"/>
              </a:spcBef>
              <a:spcAft>
                <a:spcPts val="0"/>
              </a:spcAft>
              <a:buSzPts val="2000"/>
              <a:buChar char="◦"/>
            </a:pPr>
            <a:r>
              <a:rPr lang="en-US" sz="2000"/>
              <a:t>People </a:t>
            </a:r>
            <a:r>
              <a:rPr lang="en-US" sz="2000" b="1" i="1"/>
              <a:t>as a creator </a:t>
            </a:r>
            <a:r>
              <a:rPr lang="en-US" sz="2000"/>
              <a:t>of information systems</a:t>
            </a:r>
            <a:endParaRPr/>
          </a:p>
          <a:p>
            <a:pPr marL="566928" lvl="2" indent="-182880" algn="l" rtl="0">
              <a:lnSpc>
                <a:spcPct val="90000"/>
              </a:lnSpc>
              <a:spcBef>
                <a:spcPts val="600"/>
              </a:spcBef>
              <a:spcAft>
                <a:spcPts val="0"/>
              </a:spcAft>
              <a:buSzPts val="2000"/>
              <a:buChar char="◦"/>
            </a:pPr>
            <a:r>
              <a:rPr lang="en-US" sz="2000"/>
              <a:t>people </a:t>
            </a:r>
            <a:r>
              <a:rPr lang="en-US" sz="2000" b="1" i="1"/>
              <a:t>who develop </a:t>
            </a:r>
            <a:r>
              <a:rPr lang="en-US" sz="2000"/>
              <a:t>the information systems</a:t>
            </a:r>
            <a:endParaRPr/>
          </a:p>
          <a:p>
            <a:pPr marL="566928" lvl="2" indent="-182880" algn="l" rtl="0">
              <a:lnSpc>
                <a:spcPct val="90000"/>
              </a:lnSpc>
              <a:spcBef>
                <a:spcPts val="600"/>
              </a:spcBef>
              <a:spcAft>
                <a:spcPts val="0"/>
              </a:spcAft>
              <a:buSzPts val="2000"/>
              <a:buChar char="◦"/>
            </a:pPr>
            <a:r>
              <a:rPr lang="en-US" sz="2000"/>
              <a:t>people </a:t>
            </a:r>
            <a:r>
              <a:rPr lang="en-US" sz="2000" b="1" i="1"/>
              <a:t>as a support </a:t>
            </a:r>
            <a:r>
              <a:rPr lang="en-US" sz="2000"/>
              <a:t>for information systems</a:t>
            </a:r>
            <a:endParaRPr/>
          </a:p>
          <a:p>
            <a:pPr marL="566928" lvl="2" indent="-182880" algn="l" rtl="0">
              <a:lnSpc>
                <a:spcPct val="90000"/>
              </a:lnSpc>
              <a:spcBef>
                <a:spcPts val="600"/>
              </a:spcBef>
              <a:spcAft>
                <a:spcPts val="0"/>
              </a:spcAft>
              <a:buSzPts val="2000"/>
              <a:buChar char="◦"/>
            </a:pPr>
            <a:r>
              <a:rPr lang="en-US" sz="2000"/>
              <a:t>people </a:t>
            </a:r>
            <a:r>
              <a:rPr lang="en-US" sz="2000" b="1" i="1"/>
              <a:t>who use </a:t>
            </a:r>
            <a:r>
              <a:rPr lang="en-US" sz="2000"/>
              <a:t>information systems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Procedures</a:t>
            </a:r>
            <a:endParaRPr sz="4000" b="1">
              <a:solidFill>
                <a:schemeClr val="accent1"/>
              </a:solidFill>
            </a:endParaRPr>
          </a:p>
        </p:txBody>
      </p:sp>
      <p:sp>
        <p:nvSpPr>
          <p:cNvPr id="157" name="Google Shape;157;p7"/>
          <p:cNvSpPr txBox="1">
            <a:spLocks noGrp="1"/>
          </p:cNvSpPr>
          <p:nvPr>
            <p:ph type="body" idx="1"/>
          </p:nvPr>
        </p:nvSpPr>
        <p:spPr>
          <a:xfrm>
            <a:off x="899809" y="1923477"/>
            <a:ext cx="7466951" cy="4665110"/>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The rules or guidelines for people to follow when using software, hardware, and data are </a:t>
            </a:r>
            <a:r>
              <a:rPr lang="en-US" sz="2400" b="1"/>
              <a:t>procedures.</a:t>
            </a:r>
            <a:endParaRPr/>
          </a:p>
          <a:p>
            <a:pPr marL="360363" lvl="0" indent="-360363" algn="l" rtl="0">
              <a:lnSpc>
                <a:spcPct val="90000"/>
              </a:lnSpc>
              <a:spcBef>
                <a:spcPts val="1400"/>
              </a:spcBef>
              <a:spcAft>
                <a:spcPts val="0"/>
              </a:spcAft>
              <a:buSzPts val="2400"/>
              <a:buFont typeface="Noto Sans Symbols"/>
              <a:buChar char="❑"/>
            </a:pPr>
            <a:r>
              <a:rPr lang="en-US" sz="2400"/>
              <a:t>These procedures are typically documented in manuals written by computer specialists. </a:t>
            </a:r>
            <a:endParaRPr/>
          </a:p>
          <a:p>
            <a:pPr marL="384048" lvl="1" indent="-182880" algn="l" rtl="0">
              <a:lnSpc>
                <a:spcPct val="90000"/>
              </a:lnSpc>
              <a:spcBef>
                <a:spcPts val="400"/>
              </a:spcBef>
              <a:spcAft>
                <a:spcPts val="0"/>
              </a:spcAft>
              <a:buSzPts val="2000"/>
              <a:buFont typeface="Arial"/>
              <a:buChar char="•"/>
            </a:pPr>
            <a:r>
              <a:rPr lang="en-US" sz="2000"/>
              <a:t>Software and hardware manufacturers provide manuals with their products. These manuals are provided in either printed or electronic form. </a:t>
            </a:r>
            <a:r>
              <a:rPr lang="en-US" sz="2400"/>
              <a:t/>
            </a:r>
            <a:br>
              <a:rPr lang="en-US" sz="2400"/>
            </a:b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Software</a:t>
            </a:r>
            <a:endParaRPr sz="4000" b="1">
              <a:solidFill>
                <a:schemeClr val="accent1"/>
              </a:solidFill>
            </a:endParaRPr>
          </a:p>
        </p:txBody>
      </p:sp>
      <p:sp>
        <p:nvSpPr>
          <p:cNvPr id="163" name="Google Shape;163;p8"/>
          <p:cNvSpPr txBox="1">
            <a:spLocks noGrp="1"/>
          </p:cNvSpPr>
          <p:nvPr>
            <p:ph type="body" idx="1"/>
          </p:nvPr>
        </p:nvSpPr>
        <p:spPr>
          <a:xfrm>
            <a:off x="894944" y="1845657"/>
            <a:ext cx="7471815"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A </a:t>
            </a:r>
            <a:r>
              <a:rPr lang="en-US" sz="2400" b="1"/>
              <a:t>program </a:t>
            </a:r>
            <a:r>
              <a:rPr lang="en-US" sz="2400"/>
              <a:t>consists of step-by-step instructions that tell the computer how to do its work. </a:t>
            </a:r>
            <a:endParaRPr/>
          </a:p>
          <a:p>
            <a:pPr marL="360363" lvl="0" indent="-360363" algn="l" rtl="0">
              <a:lnSpc>
                <a:spcPct val="90000"/>
              </a:lnSpc>
              <a:spcBef>
                <a:spcPts val="1400"/>
              </a:spcBef>
              <a:spcAft>
                <a:spcPts val="0"/>
              </a:spcAft>
              <a:buSzPts val="2400"/>
              <a:buFont typeface="Noto Sans Symbols"/>
              <a:buChar char="❑"/>
            </a:pPr>
            <a:r>
              <a:rPr lang="en-US" sz="2400"/>
              <a:t>The purpose of the software is to convert </a:t>
            </a:r>
            <a:r>
              <a:rPr lang="en-US" sz="2400" b="1"/>
              <a:t>data </a:t>
            </a:r>
            <a:r>
              <a:rPr lang="en-US" sz="2400"/>
              <a:t>(unprocessed facts) into </a:t>
            </a:r>
            <a:r>
              <a:rPr lang="en-US" sz="2400" b="1"/>
              <a:t>information </a:t>
            </a:r>
            <a:r>
              <a:rPr lang="en-US" sz="2400"/>
              <a:t>(processed facts). </a:t>
            </a:r>
            <a:endParaRPr/>
          </a:p>
          <a:p>
            <a:pPr marL="384048" lvl="1" indent="-182880" algn="l" rtl="0">
              <a:lnSpc>
                <a:spcPct val="90000"/>
              </a:lnSpc>
              <a:spcBef>
                <a:spcPts val="400"/>
              </a:spcBef>
              <a:spcAft>
                <a:spcPts val="0"/>
              </a:spcAft>
              <a:buSzPts val="2000"/>
              <a:buChar char="◦"/>
            </a:pPr>
            <a:r>
              <a:rPr lang="en-US" sz="2000"/>
              <a:t>For example, a payroll program would instruct the computer to take the number of hours you worked in a week (data) and multiply it by your pay rate (data) to determine how much you are paid for the week (information). </a:t>
            </a:r>
            <a:br>
              <a:rPr lang="en-US" sz="2000"/>
            </a:b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822960" y="237965"/>
            <a:ext cx="75438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b="1">
                <a:solidFill>
                  <a:schemeClr val="accent1"/>
                </a:solidFill>
              </a:rPr>
              <a:t>Hardware</a:t>
            </a:r>
            <a:endParaRPr sz="4000" b="1">
              <a:solidFill>
                <a:schemeClr val="accent1"/>
              </a:solidFill>
            </a:endParaRPr>
          </a:p>
        </p:txBody>
      </p:sp>
      <p:sp>
        <p:nvSpPr>
          <p:cNvPr id="169" name="Google Shape;169;p9"/>
          <p:cNvSpPr txBox="1">
            <a:spLocks noGrp="1"/>
          </p:cNvSpPr>
          <p:nvPr>
            <p:ph type="body" idx="1"/>
          </p:nvPr>
        </p:nvSpPr>
        <p:spPr>
          <a:xfrm>
            <a:off x="879440" y="1884568"/>
            <a:ext cx="7430839" cy="4525963"/>
          </a:xfrm>
          <a:prstGeom prst="rect">
            <a:avLst/>
          </a:prstGeom>
          <a:noFill/>
          <a:ln>
            <a:noFill/>
          </a:ln>
        </p:spPr>
        <p:txBody>
          <a:bodyPr spcFirstLastPara="1" wrap="square" lIns="0" tIns="45700" rIns="0" bIns="45700" anchor="t" anchorCtr="0">
            <a:normAutofit/>
          </a:bodyPr>
          <a:lstStyle/>
          <a:p>
            <a:pPr marL="360363" lvl="0" indent="-360363" algn="l" rtl="0">
              <a:lnSpc>
                <a:spcPct val="90000"/>
              </a:lnSpc>
              <a:spcBef>
                <a:spcPts val="0"/>
              </a:spcBef>
              <a:spcAft>
                <a:spcPts val="0"/>
              </a:spcAft>
              <a:buSzPts val="2400"/>
              <a:buFont typeface="Noto Sans Symbols"/>
              <a:buChar char="❑"/>
            </a:pPr>
            <a:r>
              <a:rPr lang="en-US" sz="2400"/>
              <a:t>The equipment that processes the data to create information is called </a:t>
            </a:r>
            <a:r>
              <a:rPr lang="en-US" sz="2400" b="1"/>
              <a:t>hardware. </a:t>
            </a:r>
            <a:endParaRPr/>
          </a:p>
          <a:p>
            <a:pPr marL="360363" lvl="0" indent="-360363" algn="l" rtl="0">
              <a:lnSpc>
                <a:spcPct val="90000"/>
              </a:lnSpc>
              <a:spcBef>
                <a:spcPts val="1400"/>
              </a:spcBef>
              <a:spcAft>
                <a:spcPts val="0"/>
              </a:spcAft>
              <a:buSzPts val="2400"/>
              <a:buFont typeface="Noto Sans Symbols"/>
              <a:buChar char="❑"/>
            </a:pPr>
            <a:r>
              <a:rPr lang="en-US" sz="2400"/>
              <a:t>It includes smartphones, tablets, keyboards, mice, displays, system units, and other devices. </a:t>
            </a:r>
            <a:endParaRPr/>
          </a:p>
          <a:p>
            <a:pPr marL="360363" lvl="0" indent="-360363" algn="l" rtl="0">
              <a:lnSpc>
                <a:spcPct val="90000"/>
              </a:lnSpc>
              <a:spcBef>
                <a:spcPts val="1400"/>
              </a:spcBef>
              <a:spcAft>
                <a:spcPts val="0"/>
              </a:spcAft>
              <a:buSzPts val="2400"/>
              <a:buFont typeface="Noto Sans Symbols"/>
              <a:buChar char="❑"/>
            </a:pPr>
            <a:r>
              <a:rPr lang="en-US" sz="2400"/>
              <a:t>Hardware is controlled by software. </a:t>
            </a:r>
            <a:br>
              <a:rPr lang="en-US" sz="2400"/>
            </a:br>
            <a:endParaRPr sz="240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4343</Words>
  <Application>Microsoft Office PowerPoint</Application>
  <PresentationFormat>On-screen Show (4:3)</PresentationFormat>
  <Paragraphs>404</Paragraphs>
  <Slides>55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Twentieth Century</vt:lpstr>
      <vt:lpstr>Century Gothic</vt:lpstr>
      <vt:lpstr>Calibri</vt:lpstr>
      <vt:lpstr>Corbel</vt:lpstr>
      <vt:lpstr>Noto Sans Symbols</vt:lpstr>
      <vt:lpstr>Courier New</vt:lpstr>
      <vt:lpstr>Retrospect</vt:lpstr>
      <vt:lpstr>Chapter 4</vt:lpstr>
      <vt:lpstr>Learning Objectives </vt:lpstr>
      <vt:lpstr>Learning Objectives </vt:lpstr>
      <vt:lpstr>Part 1: Information System</vt:lpstr>
      <vt:lpstr>Introduction</vt:lpstr>
      <vt:lpstr>People</vt:lpstr>
      <vt:lpstr>Procedures</vt:lpstr>
      <vt:lpstr>Software</vt:lpstr>
      <vt:lpstr>Hardware</vt:lpstr>
      <vt:lpstr>Data</vt:lpstr>
      <vt:lpstr>Internet</vt:lpstr>
      <vt:lpstr>Why are computers used in organizations?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TPS systems </vt:lpstr>
      <vt:lpstr>Example works of TPS for Accounting</vt:lpstr>
      <vt:lpstr>PowerPoint Presentation</vt:lpstr>
      <vt:lpstr>PowerPoint Presentation</vt:lpstr>
      <vt:lpstr>PowerPoint Presentation</vt:lpstr>
      <vt:lpstr>Examples of MIS </vt:lpstr>
      <vt:lpstr>PowerPoint Presentation</vt:lpstr>
      <vt:lpstr>PowerPoint Presentation</vt:lpstr>
      <vt:lpstr>PowerPoint Presentation</vt:lpstr>
      <vt:lpstr>Examples of DSS </vt:lpstr>
      <vt:lpstr>PowerPoint Presentation</vt:lpstr>
      <vt:lpstr>PowerPoint Presentation</vt:lpstr>
      <vt:lpstr>PowerPoint Presentation</vt:lpstr>
      <vt:lpstr>PowerPoint Presentation</vt:lpstr>
      <vt:lpstr>PowerPoint Presentation</vt:lpstr>
      <vt:lpstr>PowerPoint Presentation</vt:lpstr>
      <vt:lpstr>Part 2: Systems Analysis and Design </vt:lpstr>
      <vt:lpstr>Learning Objectives </vt:lpstr>
      <vt:lpstr>Learning 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Zouharis</dc:creator>
  <cp:lastModifiedBy>HP</cp:lastModifiedBy>
  <cp:revision>2</cp:revision>
  <dcterms:created xsi:type="dcterms:W3CDTF">2011-11-06T13:45:54Z</dcterms:created>
  <dcterms:modified xsi:type="dcterms:W3CDTF">2024-11-17T04:15:17Z</dcterms:modified>
</cp:coreProperties>
</file>